
<file path=[Content_Types].xml><?xml version="1.0" encoding="utf-8"?>
<Types xmlns="http://schemas.openxmlformats.org/package/2006/content-types">
  <Default Extension="bin" ContentType="audio/unknown"/>
  <Default Extension="docx" ContentType="application/vnd.openxmlformats-officedocument.wordprocessingml.documen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0.bin" ContentType="application/vnd.openxmlformats-officedocument.oleObject"/>
  <Override PartName="/ppt/embeddings/oleObject31.bin" ContentType="application/vnd.openxmlformats-officedocument.oleObject"/>
  <Override PartName="/ppt/embeddings/oleObject32.bin" ContentType="application/vnd.openxmlformats-officedocument.oleObject"/>
  <Override PartName="/ppt/embeddings/oleObject33.bin" ContentType="application/vnd.openxmlformats-officedocument.oleObject"/>
  <Override PartName="/ppt/embeddings/oleObject34.bin" ContentType="application/vnd.openxmlformats-officedocument.oleObject"/>
  <Override PartName="/ppt/embeddings/oleObject35.bin" ContentType="application/vnd.openxmlformats-officedocument.oleObject"/>
  <Override PartName="/ppt/embeddings/oleObject36.bin" ContentType="application/vnd.openxmlformats-officedocument.oleObject"/>
  <Override PartName="/ppt/embeddings/oleObject37.bin" ContentType="application/vnd.openxmlformats-officedocument.oleObject"/>
  <Override PartName="/ppt/embeddings/oleObject38.bin" ContentType="application/vnd.openxmlformats-officedocument.oleObject"/>
  <Override PartName="/ppt/embeddings/oleObject39.bin" ContentType="application/vnd.openxmlformats-officedocument.oleObject"/>
  <Override PartName="/ppt/embeddings/oleObject40.bin" ContentType="application/vnd.openxmlformats-officedocument.oleObject"/>
  <Override PartName="/ppt/embeddings/oleObject41.bin" ContentType="application/vnd.openxmlformats-officedocument.oleObject"/>
  <Override PartName="/ppt/embeddings/oleObject42.bin" ContentType="application/vnd.openxmlformats-officedocument.oleObject"/>
  <Override PartName="/ppt/embeddings/oleObject43.bin" ContentType="application/vnd.openxmlformats-officedocument.oleObject"/>
  <Override PartName="/ppt/embeddings/oleObject44.bin" ContentType="application/vnd.openxmlformats-officedocument.oleObject"/>
  <Override PartName="/ppt/embeddings/oleObject45.bin" ContentType="application/vnd.openxmlformats-officedocument.oleObject"/>
  <Override PartName="/ppt/embeddings/oleObject46.bin" ContentType="application/vnd.openxmlformats-officedocument.oleObject"/>
  <Override PartName="/ppt/embeddings/oleObject47.bin" ContentType="application/vnd.openxmlformats-officedocument.oleObject"/>
  <Override PartName="/ppt/embeddings/oleObject48.bin" ContentType="application/vnd.openxmlformats-officedocument.oleObject"/>
  <Override PartName="/ppt/embeddings/oleObject49.bin" ContentType="application/vnd.openxmlformats-officedocument.oleObject"/>
  <Override PartName="/ppt/embeddings/oleObject50.bin" ContentType="application/vnd.openxmlformats-officedocument.oleObject"/>
  <Override PartName="/ppt/embeddings/oleObject51.bin" ContentType="application/vnd.openxmlformats-officedocument.oleObject"/>
  <Override PartName="/ppt/embeddings/oleObject52.bin" ContentType="application/vnd.openxmlformats-officedocument.oleObject"/>
  <Override PartName="/ppt/embeddings/oleObject53.bin" ContentType="application/vnd.openxmlformats-officedocument.oleObject"/>
  <Override PartName="/ppt/embeddings/oleObject54.bin" ContentType="application/vnd.openxmlformats-officedocument.oleObject"/>
  <Override PartName="/ppt/notesSlides/notesSlide1.xml" ContentType="application/vnd.openxmlformats-officedocument.presentationml.notesSlide+xml"/>
  <Override PartName="/ppt/embeddings/oleObject55.bin" ContentType="application/vnd.openxmlformats-officedocument.oleObject"/>
  <Override PartName="/ppt/embeddings/oleObject56.bin" ContentType="application/vnd.openxmlformats-officedocument.oleObject"/>
  <Override PartName="/ppt/embeddings/oleObject57.bin" ContentType="application/vnd.openxmlformats-officedocument.oleObject"/>
  <Override PartName="/ppt/embeddings/oleObject58.bin" ContentType="application/vnd.openxmlformats-officedocument.oleObject"/>
  <Override PartName="/ppt/embeddings/oleObject59.bin" ContentType="application/vnd.openxmlformats-officedocument.oleObject"/>
  <Override PartName="/ppt/embeddings/oleObject60.bin" ContentType="application/vnd.openxmlformats-officedocument.oleObject"/>
  <Override PartName="/ppt/embeddings/oleObject61.bin" ContentType="application/vnd.openxmlformats-officedocument.oleObject"/>
  <Override PartName="/ppt/embeddings/oleObject62.bin" ContentType="application/vnd.openxmlformats-officedocument.oleObject"/>
  <Override PartName="/ppt/embeddings/oleObject63.bin" ContentType="application/vnd.openxmlformats-officedocument.oleObject"/>
  <Override PartName="/ppt/embeddings/oleObject64.bin" ContentType="application/vnd.openxmlformats-officedocument.oleObject"/>
  <Override PartName="/ppt/embeddings/oleObject65.bin" ContentType="application/vnd.openxmlformats-officedocument.oleObject"/>
  <Override PartName="/ppt/embeddings/oleObject66.bin" ContentType="application/vnd.openxmlformats-officedocument.oleObject"/>
  <Override PartName="/ppt/embeddings/oleObject67.bin" ContentType="application/vnd.openxmlformats-officedocument.oleObject"/>
  <Override PartName="/ppt/embeddings/oleObject68.bin" ContentType="application/vnd.openxmlformats-officedocument.oleObject"/>
  <Override PartName="/ppt/embeddings/oleObject69.bin" ContentType="application/vnd.openxmlformats-officedocument.oleObject"/>
  <Override PartName="/ppt/embeddings/oleObject70.bin" ContentType="application/vnd.openxmlformats-officedocument.oleObject"/>
  <Override PartName="/ppt/embeddings/oleObject71.bin" ContentType="application/vnd.openxmlformats-officedocument.oleObject"/>
  <Override PartName="/ppt/embeddings/oleObject72.bin" ContentType="application/vnd.openxmlformats-officedocument.oleObject"/>
  <Override PartName="/ppt/embeddings/oleObject73.bin" ContentType="application/vnd.openxmlformats-officedocument.oleObject"/>
  <Override PartName="/ppt/embeddings/oleObject74.bin" ContentType="application/vnd.openxmlformats-officedocument.oleObject"/>
  <Override PartName="/ppt/embeddings/oleObject75.bin" ContentType="application/vnd.openxmlformats-officedocument.oleObject"/>
  <Override PartName="/ppt/embeddings/oleObject76.bin" ContentType="application/vnd.openxmlformats-officedocument.oleObject"/>
  <Override PartName="/ppt/embeddings/oleObject77.bin" ContentType="application/vnd.openxmlformats-officedocument.oleObject"/>
  <Override PartName="/ppt/embeddings/oleObject78.bin" ContentType="application/vnd.openxmlformats-officedocument.oleObject"/>
  <Override PartName="/ppt/embeddings/oleObject79.bin" ContentType="application/vnd.openxmlformats-officedocument.oleObject"/>
  <Override PartName="/ppt/embeddings/oleObject80.bin" ContentType="application/vnd.openxmlformats-officedocument.oleObject"/>
  <Override PartName="/ppt/embeddings/oleObject81.bin" ContentType="application/vnd.openxmlformats-officedocument.oleObject"/>
  <Override PartName="/ppt/embeddings/oleObject82.bin" ContentType="application/vnd.openxmlformats-officedocument.oleObject"/>
  <Override PartName="/ppt/embeddings/oleObject83.bin" ContentType="application/vnd.openxmlformats-officedocument.oleObject"/>
  <Override PartName="/ppt/embeddings/oleObject84.bin" ContentType="application/vnd.openxmlformats-officedocument.oleObject"/>
  <Override PartName="/ppt/embeddings/oleObject85.bin" ContentType="application/vnd.openxmlformats-officedocument.oleObject"/>
  <Override PartName="/ppt/embeddings/oleObject86.bin" ContentType="application/vnd.openxmlformats-officedocument.oleObject"/>
  <Override PartName="/ppt/embeddings/oleObject87.bin" ContentType="application/vnd.openxmlformats-officedocument.oleObject"/>
  <Override PartName="/ppt/embeddings/oleObject88.bin" ContentType="application/vnd.openxmlformats-officedocument.oleObject"/>
  <Override PartName="/ppt/embeddings/oleObject89.bin" ContentType="application/vnd.openxmlformats-officedocument.oleObject"/>
  <Override PartName="/ppt/embeddings/oleObject90.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Lst>
  <p:notesMasterIdLst>
    <p:notesMasterId r:id="rId73"/>
  </p:notesMasterIdLst>
  <p:sldIdLst>
    <p:sldId id="459" r:id="rId5"/>
    <p:sldId id="504" r:id="rId6"/>
    <p:sldId id="460" r:id="rId7"/>
    <p:sldId id="461" r:id="rId8"/>
    <p:sldId id="511" r:id="rId9"/>
    <p:sldId id="512" r:id="rId10"/>
    <p:sldId id="513" r:id="rId11"/>
    <p:sldId id="506" r:id="rId12"/>
    <p:sldId id="437" r:id="rId13"/>
    <p:sldId id="509" r:id="rId14"/>
    <p:sldId id="516" r:id="rId15"/>
    <p:sldId id="439" r:id="rId16"/>
    <p:sldId id="524" r:id="rId17"/>
    <p:sldId id="442" r:id="rId18"/>
    <p:sldId id="514" r:id="rId19"/>
    <p:sldId id="462" r:id="rId20"/>
    <p:sldId id="446" r:id="rId21"/>
    <p:sldId id="463" r:id="rId22"/>
    <p:sldId id="517" r:id="rId23"/>
    <p:sldId id="525" r:id="rId24"/>
    <p:sldId id="526" r:id="rId25"/>
    <p:sldId id="528" r:id="rId26"/>
    <p:sldId id="464" r:id="rId27"/>
    <p:sldId id="519" r:id="rId28"/>
    <p:sldId id="529" r:id="rId29"/>
    <p:sldId id="521" r:id="rId30"/>
    <p:sldId id="532" r:id="rId31"/>
    <p:sldId id="533" r:id="rId32"/>
    <p:sldId id="534" r:id="rId33"/>
    <p:sldId id="535" r:id="rId34"/>
    <p:sldId id="536" r:id="rId35"/>
    <p:sldId id="537" r:id="rId36"/>
    <p:sldId id="538" r:id="rId37"/>
    <p:sldId id="530" r:id="rId38"/>
    <p:sldId id="527" r:id="rId39"/>
    <p:sldId id="466" r:id="rId40"/>
    <p:sldId id="468" r:id="rId41"/>
    <p:sldId id="531" r:id="rId42"/>
    <p:sldId id="469" r:id="rId43"/>
    <p:sldId id="470" r:id="rId44"/>
    <p:sldId id="471" r:id="rId45"/>
    <p:sldId id="474" r:id="rId46"/>
    <p:sldId id="477" r:id="rId47"/>
    <p:sldId id="479" r:id="rId48"/>
    <p:sldId id="480" r:id="rId49"/>
    <p:sldId id="481" r:id="rId50"/>
    <p:sldId id="482" r:id="rId51"/>
    <p:sldId id="483" r:id="rId52"/>
    <p:sldId id="484" r:id="rId53"/>
    <p:sldId id="539" r:id="rId54"/>
    <p:sldId id="486" r:id="rId55"/>
    <p:sldId id="487" r:id="rId56"/>
    <p:sldId id="488" r:id="rId57"/>
    <p:sldId id="540" r:id="rId58"/>
    <p:sldId id="489" r:id="rId59"/>
    <p:sldId id="490" r:id="rId60"/>
    <p:sldId id="491" r:id="rId61"/>
    <p:sldId id="492" r:id="rId62"/>
    <p:sldId id="493" r:id="rId63"/>
    <p:sldId id="494" r:id="rId64"/>
    <p:sldId id="495" r:id="rId65"/>
    <p:sldId id="496" r:id="rId66"/>
    <p:sldId id="497" r:id="rId67"/>
    <p:sldId id="498" r:id="rId68"/>
    <p:sldId id="500" r:id="rId69"/>
    <p:sldId id="501" r:id="rId70"/>
    <p:sldId id="502" r:id="rId71"/>
    <p:sldId id="503" r:id="rId7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36">
          <p15:clr>
            <a:srgbClr val="A4A3A4"/>
          </p15:clr>
        </p15:guide>
        <p15:guide id="2" pos="278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8"/>
  </p:normalViewPr>
  <p:slideViewPr>
    <p:cSldViewPr>
      <p:cViewPr varScale="1">
        <p:scale>
          <a:sx n="119" d="100"/>
          <a:sy n="119" d="100"/>
        </p:scale>
        <p:origin x="1440" y="192"/>
      </p:cViewPr>
      <p:guideLst>
        <p:guide orient="horz" pos="2736"/>
        <p:guide pos="2784"/>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7FC5A88-25A4-48D6-8071-6C8EC3BB5ABC}" type="datetimeFigureOut">
              <a:rPr lang="en-US" smtClean="0"/>
              <a:pPr/>
              <a:t>1/5/23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47523BD-6C12-4E44-AA2F-D88ED9317DD7}" type="slidenum">
              <a:rPr lang="en-US" smtClean="0"/>
              <a:pPr/>
              <a:t>‹#›</a:t>
            </a:fld>
            <a:endParaRPr lang="en-US"/>
          </a:p>
        </p:txBody>
      </p:sp>
    </p:spTree>
    <p:extLst>
      <p:ext uri="{BB962C8B-B14F-4D97-AF65-F5344CB8AC3E}">
        <p14:creationId xmlns:p14="http://schemas.microsoft.com/office/powerpoint/2010/main" val="3265442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7523BD-6C12-4E44-AA2F-D88ED9317DD7}" type="slidenum">
              <a:rPr lang="en-US" smtClean="0">
                <a:solidFill>
                  <a:prstClr val="black"/>
                </a:solidFill>
                <a:latin typeface="Calibri"/>
              </a:rPr>
              <a:pPr/>
              <a:t>41</a:t>
            </a:fld>
            <a:endParaRPr lang="en-US">
              <a:solidFill>
                <a:prstClr val="black"/>
              </a:solidFill>
              <a:latin typeface="Calibri"/>
            </a:endParaRPr>
          </a:p>
        </p:txBody>
      </p:sp>
    </p:spTree>
    <p:extLst>
      <p:ext uri="{BB962C8B-B14F-4D97-AF65-F5344CB8AC3E}">
        <p14:creationId xmlns:p14="http://schemas.microsoft.com/office/powerpoint/2010/main" val="1356783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audio" Target="../media/audio1.bin"/><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7AA83C2-5AB6-46B3-8369-90F292F1D6A8}" type="datetimeFigureOut">
              <a:rPr lang="en-US" smtClean="0"/>
              <a:pPr/>
              <a:t>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pPr/>
              <a:t>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pPr/>
              <a:t>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53B03634-0C11-44BA-8D00-17B050B847FF}" type="slidenum">
              <a:rPr lang="en-US"/>
              <a:pPr>
                <a:defRPr/>
              </a:pPr>
              <a:t>‹#›</a:t>
            </a:fld>
            <a:endParaRPr lang="en-US"/>
          </a:p>
        </p:txBody>
      </p:sp>
    </p:spTree>
    <p:extLst>
      <p:ext uri="{BB962C8B-B14F-4D97-AF65-F5344CB8AC3E}">
        <p14:creationId xmlns:p14="http://schemas.microsoft.com/office/powerpoint/2010/main" val="28994918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1/5/23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6406996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1/5/23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499403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1/5/23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9483856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1/5/23</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9482385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1/5/23</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723591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1/5/23</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8188036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1/5/23</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974812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pPr/>
              <a:t>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1/5/23</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9637156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1/5/23</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6278632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1/5/23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5031206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1/5/23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4889715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8872538" cy="6858000"/>
            <a:chOff x="0" y="0"/>
            <a:chExt cx="5589" cy="4320"/>
          </a:xfrm>
        </p:grpSpPr>
        <p:sp>
          <p:nvSpPr>
            <p:cNvPr id="5" name="Rectangle 3" descr="Stationery"/>
            <p:cNvSpPr>
              <a:spLocks noChangeArrowheads="1"/>
            </p:cNvSpPr>
            <p:nvPr/>
          </p:nvSpPr>
          <p:spPr bwMode="white">
            <a:xfrm>
              <a:off x="336" y="150"/>
              <a:ext cx="5253" cy="4026"/>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xmlns="" w="9525">
                  <a:solidFill>
                    <a:schemeClr val="tx1"/>
                  </a:solidFill>
                  <a:miter lim="800000"/>
                  <a:headEnd/>
                  <a:tailEnd/>
                </a14:hiddenLine>
              </a:ext>
            </a:extLst>
          </p:spPr>
          <p:txBody>
            <a:bodyPr wrap="none" anchor="ctr"/>
            <a:lstStyle/>
            <a:p>
              <a:pPr eaLnBrk="0" fontAlgn="base" hangingPunct="0">
                <a:spcBef>
                  <a:spcPct val="0"/>
                </a:spcBef>
                <a:spcAft>
                  <a:spcPct val="0"/>
                </a:spcAft>
              </a:pPr>
              <a:endParaRPr lang="en-US" sz="2800">
                <a:solidFill>
                  <a:srgbClr val="402000"/>
                </a:solidFill>
                <a:latin typeface="Times New Roman" charset="0"/>
                <a:ea typeface="ＭＳ Ｐゴシック" charset="0"/>
                <a:cs typeface="ＭＳ Ｐゴシック" charset="0"/>
              </a:endParaRPr>
            </a:p>
          </p:txBody>
        </p:sp>
        <p:pic>
          <p:nvPicPr>
            <p:cNvPr id="6" name="Picture 4" descr="A:\minispir.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ltGray">
            <a:xfrm>
              <a:off x="0" y="0"/>
              <a:ext cx="670" cy="43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4341" name="Rectangle 5"/>
          <p:cNvSpPr>
            <a:spLocks noGrp="1" noChangeArrowheads="1"/>
          </p:cNvSpPr>
          <p:nvPr>
            <p:ph type="ctrTitle"/>
          </p:nvPr>
        </p:nvSpPr>
        <p:spPr>
          <a:xfrm>
            <a:off x="962025" y="1925638"/>
            <a:ext cx="7772400" cy="1143000"/>
          </a:xfrm>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lgn="ctr">
              <a:defRPr/>
            </a:lvl1pPr>
          </a:lstStyle>
          <a:p>
            <a:pPr lvl="0"/>
            <a:r>
              <a:rPr lang="en-US" noProof="0"/>
              <a:t>Click to edit Master title style</a:t>
            </a:r>
          </a:p>
        </p:txBody>
      </p:sp>
      <p:sp>
        <p:nvSpPr>
          <p:cNvPr id="14342" name="Rectangle 6"/>
          <p:cNvSpPr>
            <a:spLocks noGrp="1" noChangeArrowheads="1"/>
          </p:cNvSpPr>
          <p:nvPr>
            <p:ph type="subTitle" idx="1"/>
          </p:nvPr>
        </p:nvSpPr>
        <p:spPr>
          <a:xfrm>
            <a:off x="1647825" y="3738563"/>
            <a:ext cx="6400800" cy="1752600"/>
          </a:xfrm>
        </p:spPr>
        <p:txBody>
          <a:bodyPr/>
          <a:lstStyle>
            <a:lvl1pPr marL="0" indent="0" algn="ctr">
              <a:buFont typeface="Monotype Sorts" charset="0"/>
              <a:buNone/>
              <a:defRPr>
                <a:solidFill>
                  <a:schemeClr val="bg2"/>
                </a:solidFill>
              </a:defRPr>
            </a:lvl1pPr>
          </a:lstStyle>
          <a:p>
            <a:pPr lvl="0"/>
            <a:r>
              <a:rPr lang="en-US" noProof="0"/>
              <a:t>Click to edit Master subtitle style</a:t>
            </a:r>
          </a:p>
        </p:txBody>
      </p:sp>
      <p:sp>
        <p:nvSpPr>
          <p:cNvPr id="7" name="Rectangle 7"/>
          <p:cNvSpPr>
            <a:spLocks noGrp="1" noChangeArrowheads="1"/>
          </p:cNvSpPr>
          <p:nvPr>
            <p:ph type="dt" sz="half" idx="10"/>
          </p:nvPr>
        </p:nvSpPr>
        <p:spPr>
          <a:xfrm>
            <a:off x="962025" y="6100763"/>
            <a:ext cx="1905000" cy="457200"/>
          </a:xfrm>
        </p:spPr>
        <p:txBody>
          <a:bodyPr/>
          <a:lstStyle>
            <a:lvl1pPr>
              <a:defRPr smtClean="0">
                <a:solidFill>
                  <a:srgbClr val="A08366"/>
                </a:solidFill>
              </a:defRPr>
            </a:lvl1pPr>
          </a:lstStyle>
          <a:p>
            <a:pPr>
              <a:defRPr/>
            </a:pPr>
            <a:endParaRPr lang="en-US">
              <a:latin typeface="Times New Roman"/>
              <a:ea typeface="ＭＳ Ｐゴシック"/>
            </a:endParaRPr>
          </a:p>
        </p:txBody>
      </p:sp>
      <p:sp>
        <p:nvSpPr>
          <p:cNvPr id="8" name="Rectangle 8"/>
          <p:cNvSpPr>
            <a:spLocks noGrp="1" noChangeArrowheads="1"/>
          </p:cNvSpPr>
          <p:nvPr>
            <p:ph type="ftr" sz="quarter" idx="11"/>
          </p:nvPr>
        </p:nvSpPr>
        <p:spPr>
          <a:xfrm>
            <a:off x="3400425" y="6100763"/>
            <a:ext cx="2895600" cy="457200"/>
          </a:xfrm>
        </p:spPr>
        <p:txBody>
          <a:bodyPr/>
          <a:lstStyle>
            <a:lvl1pPr>
              <a:defRPr smtClean="0">
                <a:solidFill>
                  <a:srgbClr val="A08366"/>
                </a:solidFill>
              </a:defRPr>
            </a:lvl1pPr>
          </a:lstStyle>
          <a:p>
            <a:pPr>
              <a:defRPr/>
            </a:pPr>
            <a:r>
              <a:rPr lang="en-US">
                <a:latin typeface="Times New Roman"/>
                <a:ea typeface="ＭＳ Ｐゴシック"/>
              </a:rPr>
              <a:t>Y. U. Sasidhar</a:t>
            </a:r>
          </a:p>
        </p:txBody>
      </p:sp>
      <p:sp>
        <p:nvSpPr>
          <p:cNvPr id="9" name="Rectangle 9"/>
          <p:cNvSpPr>
            <a:spLocks noGrp="1" noChangeArrowheads="1"/>
          </p:cNvSpPr>
          <p:nvPr>
            <p:ph type="sldNum" sz="quarter" idx="12"/>
          </p:nvPr>
        </p:nvSpPr>
        <p:spPr>
          <a:xfrm>
            <a:off x="6829425" y="6100763"/>
            <a:ext cx="1905000" cy="457200"/>
          </a:xfrm>
        </p:spPr>
        <p:txBody>
          <a:bodyPr/>
          <a:lstStyle>
            <a:lvl1pPr>
              <a:defRPr smtClean="0">
                <a:solidFill>
                  <a:srgbClr val="A08366"/>
                </a:solidFill>
              </a:defRPr>
            </a:lvl1pPr>
          </a:lstStyle>
          <a:p>
            <a:pPr>
              <a:defRPr/>
            </a:pPr>
            <a:fld id="{369F0049-23AC-8444-BF66-5154D71233BF}" type="slidenum">
              <a:rPr lang="en-US">
                <a:latin typeface="Times New Roman"/>
                <a:ea typeface="ＭＳ Ｐゴシック"/>
              </a:rPr>
              <a:pPr>
                <a:defRPr/>
              </a:pPr>
              <a:t>‹#›</a:t>
            </a:fld>
            <a:endParaRPr lang="en-US">
              <a:latin typeface="Times New Roman"/>
              <a:ea typeface="ＭＳ Ｐゴシック"/>
            </a:endParaRPr>
          </a:p>
        </p:txBody>
      </p:sp>
    </p:spTree>
    <p:extLst>
      <p:ext uri="{BB962C8B-B14F-4D97-AF65-F5344CB8AC3E}">
        <p14:creationId xmlns:p14="http://schemas.microsoft.com/office/powerpoint/2010/main" val="3175057625"/>
      </p:ext>
    </p:extLst>
  </p:cSld>
  <p:clrMapOvr>
    <a:masterClrMapping/>
  </p:clrMapOvr>
  <p:transition>
    <p:cover/>
    <p:sndAc>
      <p:stSnd>
        <p:snd r:embed="rId1" name="PROJCTOR.WAV"/>
      </p:stSnd>
    </p:sndAc>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p:cNvSpPr>
            <a:spLocks noGrp="1" noChangeArrowheads="1"/>
          </p:cNvSpPr>
          <p:nvPr>
            <p:ph type="dt" sz="half" idx="10"/>
          </p:nvPr>
        </p:nvSpPr>
        <p:spPr>
          <a:ln/>
        </p:spPr>
        <p:txBody>
          <a:bodyPr/>
          <a:lstStyle>
            <a:lvl1pPr>
              <a:defRPr/>
            </a:lvl1pPr>
          </a:lstStyle>
          <a:p>
            <a:pPr>
              <a:defRPr/>
            </a:pPr>
            <a:endParaRPr lang="en-US">
              <a:solidFill>
                <a:srgbClr val="A08366"/>
              </a:solidFill>
              <a:latin typeface="Times New Roman"/>
              <a:ea typeface="ＭＳ Ｐゴシック"/>
            </a:endParaRPr>
          </a:p>
        </p:txBody>
      </p:sp>
      <p:sp>
        <p:nvSpPr>
          <p:cNvPr id="5" name="Rectangle 9"/>
          <p:cNvSpPr>
            <a:spLocks noGrp="1" noChangeArrowheads="1"/>
          </p:cNvSpPr>
          <p:nvPr>
            <p:ph type="ftr" sz="quarter" idx="11"/>
          </p:nvPr>
        </p:nvSpPr>
        <p:spPr>
          <a:ln/>
        </p:spPr>
        <p:txBody>
          <a:bodyPr/>
          <a:lstStyle>
            <a:lvl1pPr>
              <a:defRPr/>
            </a:lvl1pPr>
          </a:lstStyle>
          <a:p>
            <a:pPr>
              <a:defRPr/>
            </a:pPr>
            <a:r>
              <a:rPr lang="en-US">
                <a:solidFill>
                  <a:srgbClr val="A08366"/>
                </a:solidFill>
                <a:latin typeface="Times New Roman"/>
                <a:ea typeface="ＭＳ Ｐゴシック"/>
              </a:rPr>
              <a:t>Y. U. Sasidhar</a:t>
            </a:r>
          </a:p>
        </p:txBody>
      </p:sp>
      <p:sp>
        <p:nvSpPr>
          <p:cNvPr id="6" name="Rectangle 10"/>
          <p:cNvSpPr>
            <a:spLocks noGrp="1" noChangeArrowheads="1"/>
          </p:cNvSpPr>
          <p:nvPr>
            <p:ph type="sldNum" sz="quarter" idx="12"/>
          </p:nvPr>
        </p:nvSpPr>
        <p:spPr>
          <a:ln/>
        </p:spPr>
        <p:txBody>
          <a:bodyPr/>
          <a:lstStyle>
            <a:lvl1pPr>
              <a:defRPr/>
            </a:lvl1pPr>
          </a:lstStyle>
          <a:p>
            <a:pPr>
              <a:defRPr/>
            </a:pPr>
            <a:fld id="{252C9B06-2C40-174D-9F0D-91E9031CBA91}" type="slidenum">
              <a:rPr lang="en-US">
                <a:solidFill>
                  <a:srgbClr val="A08366"/>
                </a:solidFill>
                <a:latin typeface="Times New Roman"/>
                <a:ea typeface="ＭＳ Ｐゴシック"/>
              </a:rPr>
              <a:pPr>
                <a:defRPr/>
              </a:pPr>
              <a:t>‹#›</a:t>
            </a:fld>
            <a:endParaRPr lang="en-US">
              <a:solidFill>
                <a:srgbClr val="A08366"/>
              </a:solidFill>
              <a:latin typeface="Times New Roman"/>
              <a:ea typeface="ＭＳ Ｐゴシック"/>
            </a:endParaRPr>
          </a:p>
        </p:txBody>
      </p:sp>
    </p:spTree>
    <p:extLst>
      <p:ext uri="{BB962C8B-B14F-4D97-AF65-F5344CB8AC3E}">
        <p14:creationId xmlns:p14="http://schemas.microsoft.com/office/powerpoint/2010/main" val="2788243437"/>
      </p:ext>
    </p:extLst>
  </p:cSld>
  <p:clrMapOvr>
    <a:masterClrMapping/>
  </p:clrMapOvr>
  <p:transition>
    <p:cover/>
    <p:sndAc>
      <p:stSnd>
        <p:snd r:embed="rId1" name="PROJCTOR.WAV"/>
      </p:stSnd>
    </p:sndAc>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8"/>
          <p:cNvSpPr>
            <a:spLocks noGrp="1" noChangeArrowheads="1"/>
          </p:cNvSpPr>
          <p:nvPr>
            <p:ph type="dt" sz="half" idx="10"/>
          </p:nvPr>
        </p:nvSpPr>
        <p:spPr>
          <a:ln/>
        </p:spPr>
        <p:txBody>
          <a:bodyPr/>
          <a:lstStyle>
            <a:lvl1pPr>
              <a:defRPr/>
            </a:lvl1pPr>
          </a:lstStyle>
          <a:p>
            <a:pPr>
              <a:defRPr/>
            </a:pPr>
            <a:endParaRPr lang="en-US">
              <a:solidFill>
                <a:srgbClr val="A08366"/>
              </a:solidFill>
              <a:latin typeface="Times New Roman"/>
              <a:ea typeface="ＭＳ Ｐゴシック"/>
            </a:endParaRPr>
          </a:p>
        </p:txBody>
      </p:sp>
      <p:sp>
        <p:nvSpPr>
          <p:cNvPr id="5" name="Rectangle 9"/>
          <p:cNvSpPr>
            <a:spLocks noGrp="1" noChangeArrowheads="1"/>
          </p:cNvSpPr>
          <p:nvPr>
            <p:ph type="ftr" sz="quarter" idx="11"/>
          </p:nvPr>
        </p:nvSpPr>
        <p:spPr>
          <a:ln/>
        </p:spPr>
        <p:txBody>
          <a:bodyPr/>
          <a:lstStyle>
            <a:lvl1pPr>
              <a:defRPr/>
            </a:lvl1pPr>
          </a:lstStyle>
          <a:p>
            <a:pPr>
              <a:defRPr/>
            </a:pPr>
            <a:r>
              <a:rPr lang="en-US">
                <a:solidFill>
                  <a:srgbClr val="A08366"/>
                </a:solidFill>
                <a:latin typeface="Times New Roman"/>
                <a:ea typeface="ＭＳ Ｐゴシック"/>
              </a:rPr>
              <a:t>Y. U. Sasidhar</a:t>
            </a:r>
          </a:p>
        </p:txBody>
      </p:sp>
      <p:sp>
        <p:nvSpPr>
          <p:cNvPr id="6" name="Rectangle 10"/>
          <p:cNvSpPr>
            <a:spLocks noGrp="1" noChangeArrowheads="1"/>
          </p:cNvSpPr>
          <p:nvPr>
            <p:ph type="sldNum" sz="quarter" idx="12"/>
          </p:nvPr>
        </p:nvSpPr>
        <p:spPr>
          <a:ln/>
        </p:spPr>
        <p:txBody>
          <a:bodyPr/>
          <a:lstStyle>
            <a:lvl1pPr>
              <a:defRPr/>
            </a:lvl1pPr>
          </a:lstStyle>
          <a:p>
            <a:pPr>
              <a:defRPr/>
            </a:pPr>
            <a:fld id="{D116B975-D6D0-B24D-B321-87C93509E3F1}" type="slidenum">
              <a:rPr lang="en-US">
                <a:solidFill>
                  <a:srgbClr val="A08366"/>
                </a:solidFill>
                <a:latin typeface="Times New Roman"/>
                <a:ea typeface="ＭＳ Ｐゴシック"/>
              </a:rPr>
              <a:pPr>
                <a:defRPr/>
              </a:pPr>
              <a:t>‹#›</a:t>
            </a:fld>
            <a:endParaRPr lang="en-US">
              <a:solidFill>
                <a:srgbClr val="A08366"/>
              </a:solidFill>
              <a:latin typeface="Times New Roman"/>
              <a:ea typeface="ＭＳ Ｐゴシック"/>
            </a:endParaRPr>
          </a:p>
        </p:txBody>
      </p:sp>
    </p:spTree>
    <p:extLst>
      <p:ext uri="{BB962C8B-B14F-4D97-AF65-F5344CB8AC3E}">
        <p14:creationId xmlns:p14="http://schemas.microsoft.com/office/powerpoint/2010/main" val="1136372161"/>
      </p:ext>
    </p:extLst>
  </p:cSld>
  <p:clrMapOvr>
    <a:masterClrMapping/>
  </p:clrMapOvr>
  <p:transition>
    <p:cover/>
    <p:sndAc>
      <p:stSnd>
        <p:snd r:embed="rId1" name="PROJCTOR.WAV"/>
      </p:stSnd>
    </p:sndAc>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90600" y="18288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53000" y="18288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p:cNvSpPr>
            <a:spLocks noGrp="1" noChangeArrowheads="1"/>
          </p:cNvSpPr>
          <p:nvPr>
            <p:ph type="dt" sz="half" idx="10"/>
          </p:nvPr>
        </p:nvSpPr>
        <p:spPr>
          <a:ln/>
        </p:spPr>
        <p:txBody>
          <a:bodyPr/>
          <a:lstStyle>
            <a:lvl1pPr>
              <a:defRPr/>
            </a:lvl1pPr>
          </a:lstStyle>
          <a:p>
            <a:pPr>
              <a:defRPr/>
            </a:pPr>
            <a:endParaRPr lang="en-US">
              <a:solidFill>
                <a:srgbClr val="A08366"/>
              </a:solidFill>
              <a:latin typeface="Times New Roman"/>
              <a:ea typeface="ＭＳ Ｐゴシック"/>
            </a:endParaRPr>
          </a:p>
        </p:txBody>
      </p:sp>
      <p:sp>
        <p:nvSpPr>
          <p:cNvPr id="6" name="Rectangle 9"/>
          <p:cNvSpPr>
            <a:spLocks noGrp="1" noChangeArrowheads="1"/>
          </p:cNvSpPr>
          <p:nvPr>
            <p:ph type="ftr" sz="quarter" idx="11"/>
          </p:nvPr>
        </p:nvSpPr>
        <p:spPr>
          <a:ln/>
        </p:spPr>
        <p:txBody>
          <a:bodyPr/>
          <a:lstStyle>
            <a:lvl1pPr>
              <a:defRPr/>
            </a:lvl1pPr>
          </a:lstStyle>
          <a:p>
            <a:pPr>
              <a:defRPr/>
            </a:pPr>
            <a:r>
              <a:rPr lang="en-US">
                <a:solidFill>
                  <a:srgbClr val="A08366"/>
                </a:solidFill>
                <a:latin typeface="Times New Roman"/>
                <a:ea typeface="ＭＳ Ｐゴシック"/>
              </a:rPr>
              <a:t>Y. U. Sasidhar</a:t>
            </a:r>
          </a:p>
        </p:txBody>
      </p:sp>
      <p:sp>
        <p:nvSpPr>
          <p:cNvPr id="7" name="Rectangle 10"/>
          <p:cNvSpPr>
            <a:spLocks noGrp="1" noChangeArrowheads="1"/>
          </p:cNvSpPr>
          <p:nvPr>
            <p:ph type="sldNum" sz="quarter" idx="12"/>
          </p:nvPr>
        </p:nvSpPr>
        <p:spPr>
          <a:ln/>
        </p:spPr>
        <p:txBody>
          <a:bodyPr/>
          <a:lstStyle>
            <a:lvl1pPr>
              <a:defRPr/>
            </a:lvl1pPr>
          </a:lstStyle>
          <a:p>
            <a:pPr>
              <a:defRPr/>
            </a:pPr>
            <a:fld id="{D40DFBB8-4D88-5C4C-800E-5A91BCA90E45}" type="slidenum">
              <a:rPr lang="en-US">
                <a:solidFill>
                  <a:srgbClr val="A08366"/>
                </a:solidFill>
                <a:latin typeface="Times New Roman"/>
                <a:ea typeface="ＭＳ Ｐゴシック"/>
              </a:rPr>
              <a:pPr>
                <a:defRPr/>
              </a:pPr>
              <a:t>‹#›</a:t>
            </a:fld>
            <a:endParaRPr lang="en-US">
              <a:solidFill>
                <a:srgbClr val="A08366"/>
              </a:solidFill>
              <a:latin typeface="Times New Roman"/>
              <a:ea typeface="ＭＳ Ｐゴシック"/>
            </a:endParaRPr>
          </a:p>
        </p:txBody>
      </p:sp>
    </p:spTree>
    <p:extLst>
      <p:ext uri="{BB962C8B-B14F-4D97-AF65-F5344CB8AC3E}">
        <p14:creationId xmlns:p14="http://schemas.microsoft.com/office/powerpoint/2010/main" val="1097694925"/>
      </p:ext>
    </p:extLst>
  </p:cSld>
  <p:clrMapOvr>
    <a:masterClrMapping/>
  </p:clrMapOvr>
  <p:transition>
    <p:cover/>
    <p:sndAc>
      <p:stSnd>
        <p:snd r:embed="rId1" name="PROJCTOR.WAV"/>
      </p:stSnd>
    </p:sndAc>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p:cNvSpPr>
            <a:spLocks noGrp="1" noChangeArrowheads="1"/>
          </p:cNvSpPr>
          <p:nvPr>
            <p:ph type="dt" sz="half" idx="10"/>
          </p:nvPr>
        </p:nvSpPr>
        <p:spPr>
          <a:ln/>
        </p:spPr>
        <p:txBody>
          <a:bodyPr/>
          <a:lstStyle>
            <a:lvl1pPr>
              <a:defRPr/>
            </a:lvl1pPr>
          </a:lstStyle>
          <a:p>
            <a:pPr>
              <a:defRPr/>
            </a:pPr>
            <a:endParaRPr lang="en-US">
              <a:solidFill>
                <a:srgbClr val="A08366"/>
              </a:solidFill>
              <a:latin typeface="Times New Roman"/>
              <a:ea typeface="ＭＳ Ｐゴシック"/>
            </a:endParaRPr>
          </a:p>
        </p:txBody>
      </p:sp>
      <p:sp>
        <p:nvSpPr>
          <p:cNvPr id="8" name="Rectangle 9"/>
          <p:cNvSpPr>
            <a:spLocks noGrp="1" noChangeArrowheads="1"/>
          </p:cNvSpPr>
          <p:nvPr>
            <p:ph type="ftr" sz="quarter" idx="11"/>
          </p:nvPr>
        </p:nvSpPr>
        <p:spPr>
          <a:ln/>
        </p:spPr>
        <p:txBody>
          <a:bodyPr/>
          <a:lstStyle>
            <a:lvl1pPr>
              <a:defRPr/>
            </a:lvl1pPr>
          </a:lstStyle>
          <a:p>
            <a:pPr>
              <a:defRPr/>
            </a:pPr>
            <a:r>
              <a:rPr lang="en-US">
                <a:solidFill>
                  <a:srgbClr val="A08366"/>
                </a:solidFill>
                <a:latin typeface="Times New Roman"/>
                <a:ea typeface="ＭＳ Ｐゴシック"/>
              </a:rPr>
              <a:t>Y. U. Sasidhar</a:t>
            </a:r>
          </a:p>
        </p:txBody>
      </p:sp>
      <p:sp>
        <p:nvSpPr>
          <p:cNvPr id="9" name="Rectangle 10"/>
          <p:cNvSpPr>
            <a:spLocks noGrp="1" noChangeArrowheads="1"/>
          </p:cNvSpPr>
          <p:nvPr>
            <p:ph type="sldNum" sz="quarter" idx="12"/>
          </p:nvPr>
        </p:nvSpPr>
        <p:spPr>
          <a:ln/>
        </p:spPr>
        <p:txBody>
          <a:bodyPr/>
          <a:lstStyle>
            <a:lvl1pPr>
              <a:defRPr/>
            </a:lvl1pPr>
          </a:lstStyle>
          <a:p>
            <a:pPr>
              <a:defRPr/>
            </a:pPr>
            <a:fld id="{E7A322EF-BE51-8C4C-BD4F-76C90F324F05}" type="slidenum">
              <a:rPr lang="en-US">
                <a:solidFill>
                  <a:srgbClr val="A08366"/>
                </a:solidFill>
                <a:latin typeface="Times New Roman"/>
                <a:ea typeface="ＭＳ Ｐゴシック"/>
              </a:rPr>
              <a:pPr>
                <a:defRPr/>
              </a:pPr>
              <a:t>‹#›</a:t>
            </a:fld>
            <a:endParaRPr lang="en-US">
              <a:solidFill>
                <a:srgbClr val="A08366"/>
              </a:solidFill>
              <a:latin typeface="Times New Roman"/>
              <a:ea typeface="ＭＳ Ｐゴシック"/>
            </a:endParaRPr>
          </a:p>
        </p:txBody>
      </p:sp>
    </p:spTree>
    <p:extLst>
      <p:ext uri="{BB962C8B-B14F-4D97-AF65-F5344CB8AC3E}">
        <p14:creationId xmlns:p14="http://schemas.microsoft.com/office/powerpoint/2010/main" val="2545281899"/>
      </p:ext>
    </p:extLst>
  </p:cSld>
  <p:clrMapOvr>
    <a:masterClrMapping/>
  </p:clrMapOvr>
  <p:transition>
    <p:cover/>
    <p:sndAc>
      <p:stSnd>
        <p:snd r:embed="rId1" name="PROJCTOR.WAV"/>
      </p:stSnd>
    </p:sndAc>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p:cNvSpPr>
            <a:spLocks noGrp="1" noChangeArrowheads="1"/>
          </p:cNvSpPr>
          <p:nvPr>
            <p:ph type="dt" sz="half" idx="10"/>
          </p:nvPr>
        </p:nvSpPr>
        <p:spPr>
          <a:ln/>
        </p:spPr>
        <p:txBody>
          <a:bodyPr/>
          <a:lstStyle>
            <a:lvl1pPr>
              <a:defRPr/>
            </a:lvl1pPr>
          </a:lstStyle>
          <a:p>
            <a:pPr>
              <a:defRPr/>
            </a:pPr>
            <a:endParaRPr lang="en-US">
              <a:solidFill>
                <a:srgbClr val="A08366"/>
              </a:solidFill>
              <a:latin typeface="Times New Roman"/>
              <a:ea typeface="ＭＳ Ｐゴシック"/>
            </a:endParaRPr>
          </a:p>
        </p:txBody>
      </p:sp>
      <p:sp>
        <p:nvSpPr>
          <p:cNvPr id="4" name="Rectangle 9"/>
          <p:cNvSpPr>
            <a:spLocks noGrp="1" noChangeArrowheads="1"/>
          </p:cNvSpPr>
          <p:nvPr>
            <p:ph type="ftr" sz="quarter" idx="11"/>
          </p:nvPr>
        </p:nvSpPr>
        <p:spPr>
          <a:ln/>
        </p:spPr>
        <p:txBody>
          <a:bodyPr/>
          <a:lstStyle>
            <a:lvl1pPr>
              <a:defRPr/>
            </a:lvl1pPr>
          </a:lstStyle>
          <a:p>
            <a:pPr>
              <a:defRPr/>
            </a:pPr>
            <a:r>
              <a:rPr lang="en-US">
                <a:solidFill>
                  <a:srgbClr val="A08366"/>
                </a:solidFill>
                <a:latin typeface="Times New Roman"/>
                <a:ea typeface="ＭＳ Ｐゴシック"/>
              </a:rPr>
              <a:t>Y. U. Sasidhar</a:t>
            </a:r>
          </a:p>
        </p:txBody>
      </p:sp>
      <p:sp>
        <p:nvSpPr>
          <p:cNvPr id="5" name="Rectangle 10"/>
          <p:cNvSpPr>
            <a:spLocks noGrp="1" noChangeArrowheads="1"/>
          </p:cNvSpPr>
          <p:nvPr>
            <p:ph type="sldNum" sz="quarter" idx="12"/>
          </p:nvPr>
        </p:nvSpPr>
        <p:spPr>
          <a:ln/>
        </p:spPr>
        <p:txBody>
          <a:bodyPr/>
          <a:lstStyle>
            <a:lvl1pPr>
              <a:defRPr/>
            </a:lvl1pPr>
          </a:lstStyle>
          <a:p>
            <a:pPr>
              <a:defRPr/>
            </a:pPr>
            <a:fld id="{1FCEF667-A4C4-594F-A143-F5F2178BA8DB}" type="slidenum">
              <a:rPr lang="en-US">
                <a:solidFill>
                  <a:srgbClr val="A08366"/>
                </a:solidFill>
                <a:latin typeface="Times New Roman"/>
                <a:ea typeface="ＭＳ Ｐゴシック"/>
              </a:rPr>
              <a:pPr>
                <a:defRPr/>
              </a:pPr>
              <a:t>‹#›</a:t>
            </a:fld>
            <a:endParaRPr lang="en-US">
              <a:solidFill>
                <a:srgbClr val="A08366"/>
              </a:solidFill>
              <a:latin typeface="Times New Roman"/>
              <a:ea typeface="ＭＳ Ｐゴシック"/>
            </a:endParaRPr>
          </a:p>
        </p:txBody>
      </p:sp>
    </p:spTree>
    <p:extLst>
      <p:ext uri="{BB962C8B-B14F-4D97-AF65-F5344CB8AC3E}">
        <p14:creationId xmlns:p14="http://schemas.microsoft.com/office/powerpoint/2010/main" val="3566580616"/>
      </p:ext>
    </p:extLst>
  </p:cSld>
  <p:clrMapOvr>
    <a:masterClrMapping/>
  </p:clrMapOvr>
  <p:transition>
    <p:cover/>
    <p:sndAc>
      <p:stSnd>
        <p:snd r:embed="rId1" name="PROJCTOR.WAV"/>
      </p:stSnd>
    </p:sndAc>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AA83C2-5AB6-46B3-8369-90F292F1D6A8}" type="datetimeFigureOut">
              <a:rPr lang="en-US" smtClean="0"/>
              <a:pPr/>
              <a:t>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8"/>
          <p:cNvSpPr>
            <a:spLocks noGrp="1" noChangeArrowheads="1"/>
          </p:cNvSpPr>
          <p:nvPr>
            <p:ph type="dt" sz="half" idx="10"/>
          </p:nvPr>
        </p:nvSpPr>
        <p:spPr>
          <a:ln/>
        </p:spPr>
        <p:txBody>
          <a:bodyPr/>
          <a:lstStyle>
            <a:lvl1pPr>
              <a:defRPr/>
            </a:lvl1pPr>
          </a:lstStyle>
          <a:p>
            <a:pPr>
              <a:defRPr/>
            </a:pPr>
            <a:endParaRPr lang="en-US">
              <a:solidFill>
                <a:srgbClr val="A08366"/>
              </a:solidFill>
              <a:latin typeface="Times New Roman"/>
              <a:ea typeface="ＭＳ Ｐゴシック"/>
            </a:endParaRPr>
          </a:p>
        </p:txBody>
      </p:sp>
      <p:sp>
        <p:nvSpPr>
          <p:cNvPr id="3" name="Rectangle 9"/>
          <p:cNvSpPr>
            <a:spLocks noGrp="1" noChangeArrowheads="1"/>
          </p:cNvSpPr>
          <p:nvPr>
            <p:ph type="ftr" sz="quarter" idx="11"/>
          </p:nvPr>
        </p:nvSpPr>
        <p:spPr>
          <a:ln/>
        </p:spPr>
        <p:txBody>
          <a:bodyPr/>
          <a:lstStyle>
            <a:lvl1pPr>
              <a:defRPr/>
            </a:lvl1pPr>
          </a:lstStyle>
          <a:p>
            <a:pPr>
              <a:defRPr/>
            </a:pPr>
            <a:r>
              <a:rPr lang="en-US">
                <a:solidFill>
                  <a:srgbClr val="A08366"/>
                </a:solidFill>
                <a:latin typeface="Times New Roman"/>
                <a:ea typeface="ＭＳ Ｐゴシック"/>
              </a:rPr>
              <a:t>Y. U. Sasidhar</a:t>
            </a:r>
          </a:p>
        </p:txBody>
      </p:sp>
      <p:sp>
        <p:nvSpPr>
          <p:cNvPr id="4" name="Rectangle 10"/>
          <p:cNvSpPr>
            <a:spLocks noGrp="1" noChangeArrowheads="1"/>
          </p:cNvSpPr>
          <p:nvPr>
            <p:ph type="sldNum" sz="quarter" idx="12"/>
          </p:nvPr>
        </p:nvSpPr>
        <p:spPr>
          <a:ln/>
        </p:spPr>
        <p:txBody>
          <a:bodyPr/>
          <a:lstStyle>
            <a:lvl1pPr>
              <a:defRPr/>
            </a:lvl1pPr>
          </a:lstStyle>
          <a:p>
            <a:pPr>
              <a:defRPr/>
            </a:pPr>
            <a:fld id="{2D9A9A45-00CB-F94A-B98F-7125EC3E9C85}" type="slidenum">
              <a:rPr lang="en-US">
                <a:solidFill>
                  <a:srgbClr val="A08366"/>
                </a:solidFill>
                <a:latin typeface="Times New Roman"/>
                <a:ea typeface="ＭＳ Ｐゴシック"/>
              </a:rPr>
              <a:pPr>
                <a:defRPr/>
              </a:pPr>
              <a:t>‹#›</a:t>
            </a:fld>
            <a:endParaRPr lang="en-US">
              <a:solidFill>
                <a:srgbClr val="A08366"/>
              </a:solidFill>
              <a:latin typeface="Times New Roman"/>
              <a:ea typeface="ＭＳ Ｐゴシック"/>
            </a:endParaRPr>
          </a:p>
        </p:txBody>
      </p:sp>
    </p:spTree>
    <p:extLst>
      <p:ext uri="{BB962C8B-B14F-4D97-AF65-F5344CB8AC3E}">
        <p14:creationId xmlns:p14="http://schemas.microsoft.com/office/powerpoint/2010/main" val="1272885852"/>
      </p:ext>
    </p:extLst>
  </p:cSld>
  <p:clrMapOvr>
    <a:masterClrMapping/>
  </p:clrMapOvr>
  <p:transition>
    <p:cover/>
    <p:sndAc>
      <p:stSnd>
        <p:snd r:embed="rId1" name="PROJCTOR.WAV"/>
      </p:stSnd>
    </p:sndAc>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8"/>
          <p:cNvSpPr>
            <a:spLocks noGrp="1" noChangeArrowheads="1"/>
          </p:cNvSpPr>
          <p:nvPr>
            <p:ph type="dt" sz="half" idx="10"/>
          </p:nvPr>
        </p:nvSpPr>
        <p:spPr>
          <a:ln/>
        </p:spPr>
        <p:txBody>
          <a:bodyPr/>
          <a:lstStyle>
            <a:lvl1pPr>
              <a:defRPr/>
            </a:lvl1pPr>
          </a:lstStyle>
          <a:p>
            <a:pPr>
              <a:defRPr/>
            </a:pPr>
            <a:endParaRPr lang="en-US">
              <a:solidFill>
                <a:srgbClr val="A08366"/>
              </a:solidFill>
              <a:latin typeface="Times New Roman"/>
              <a:ea typeface="ＭＳ Ｐゴシック"/>
            </a:endParaRPr>
          </a:p>
        </p:txBody>
      </p:sp>
      <p:sp>
        <p:nvSpPr>
          <p:cNvPr id="6" name="Rectangle 9"/>
          <p:cNvSpPr>
            <a:spLocks noGrp="1" noChangeArrowheads="1"/>
          </p:cNvSpPr>
          <p:nvPr>
            <p:ph type="ftr" sz="quarter" idx="11"/>
          </p:nvPr>
        </p:nvSpPr>
        <p:spPr>
          <a:ln/>
        </p:spPr>
        <p:txBody>
          <a:bodyPr/>
          <a:lstStyle>
            <a:lvl1pPr>
              <a:defRPr/>
            </a:lvl1pPr>
          </a:lstStyle>
          <a:p>
            <a:pPr>
              <a:defRPr/>
            </a:pPr>
            <a:r>
              <a:rPr lang="en-US">
                <a:solidFill>
                  <a:srgbClr val="A08366"/>
                </a:solidFill>
                <a:latin typeface="Times New Roman"/>
                <a:ea typeface="ＭＳ Ｐゴシック"/>
              </a:rPr>
              <a:t>Y. U. Sasidhar</a:t>
            </a:r>
          </a:p>
        </p:txBody>
      </p:sp>
      <p:sp>
        <p:nvSpPr>
          <p:cNvPr id="7" name="Rectangle 10"/>
          <p:cNvSpPr>
            <a:spLocks noGrp="1" noChangeArrowheads="1"/>
          </p:cNvSpPr>
          <p:nvPr>
            <p:ph type="sldNum" sz="quarter" idx="12"/>
          </p:nvPr>
        </p:nvSpPr>
        <p:spPr>
          <a:ln/>
        </p:spPr>
        <p:txBody>
          <a:bodyPr/>
          <a:lstStyle>
            <a:lvl1pPr>
              <a:defRPr/>
            </a:lvl1pPr>
          </a:lstStyle>
          <a:p>
            <a:pPr>
              <a:defRPr/>
            </a:pPr>
            <a:fld id="{CFA3246D-CFC1-674B-BC49-13DAF5DDB696}" type="slidenum">
              <a:rPr lang="en-US">
                <a:solidFill>
                  <a:srgbClr val="A08366"/>
                </a:solidFill>
                <a:latin typeface="Times New Roman"/>
                <a:ea typeface="ＭＳ Ｐゴシック"/>
              </a:rPr>
              <a:pPr>
                <a:defRPr/>
              </a:pPr>
              <a:t>‹#›</a:t>
            </a:fld>
            <a:endParaRPr lang="en-US">
              <a:solidFill>
                <a:srgbClr val="A08366"/>
              </a:solidFill>
              <a:latin typeface="Times New Roman"/>
              <a:ea typeface="ＭＳ Ｐゴシック"/>
            </a:endParaRPr>
          </a:p>
        </p:txBody>
      </p:sp>
    </p:spTree>
    <p:extLst>
      <p:ext uri="{BB962C8B-B14F-4D97-AF65-F5344CB8AC3E}">
        <p14:creationId xmlns:p14="http://schemas.microsoft.com/office/powerpoint/2010/main" val="3380964719"/>
      </p:ext>
    </p:extLst>
  </p:cSld>
  <p:clrMapOvr>
    <a:masterClrMapping/>
  </p:clrMapOvr>
  <p:transition>
    <p:cover/>
    <p:sndAc>
      <p:stSnd>
        <p:snd r:embed="rId1" name="PROJCTOR.WAV"/>
      </p:stSnd>
    </p:sndAc>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8"/>
          <p:cNvSpPr>
            <a:spLocks noGrp="1" noChangeArrowheads="1"/>
          </p:cNvSpPr>
          <p:nvPr>
            <p:ph type="dt" sz="half" idx="10"/>
          </p:nvPr>
        </p:nvSpPr>
        <p:spPr>
          <a:ln/>
        </p:spPr>
        <p:txBody>
          <a:bodyPr/>
          <a:lstStyle>
            <a:lvl1pPr>
              <a:defRPr/>
            </a:lvl1pPr>
          </a:lstStyle>
          <a:p>
            <a:pPr>
              <a:defRPr/>
            </a:pPr>
            <a:endParaRPr lang="en-US">
              <a:solidFill>
                <a:srgbClr val="A08366"/>
              </a:solidFill>
              <a:latin typeface="Times New Roman"/>
              <a:ea typeface="ＭＳ Ｐゴシック"/>
            </a:endParaRPr>
          </a:p>
        </p:txBody>
      </p:sp>
      <p:sp>
        <p:nvSpPr>
          <p:cNvPr id="6" name="Rectangle 9"/>
          <p:cNvSpPr>
            <a:spLocks noGrp="1" noChangeArrowheads="1"/>
          </p:cNvSpPr>
          <p:nvPr>
            <p:ph type="ftr" sz="quarter" idx="11"/>
          </p:nvPr>
        </p:nvSpPr>
        <p:spPr>
          <a:ln/>
        </p:spPr>
        <p:txBody>
          <a:bodyPr/>
          <a:lstStyle>
            <a:lvl1pPr>
              <a:defRPr/>
            </a:lvl1pPr>
          </a:lstStyle>
          <a:p>
            <a:pPr>
              <a:defRPr/>
            </a:pPr>
            <a:r>
              <a:rPr lang="en-US">
                <a:solidFill>
                  <a:srgbClr val="A08366"/>
                </a:solidFill>
                <a:latin typeface="Times New Roman"/>
                <a:ea typeface="ＭＳ Ｐゴシック"/>
              </a:rPr>
              <a:t>Y. U. Sasidhar</a:t>
            </a:r>
          </a:p>
        </p:txBody>
      </p:sp>
      <p:sp>
        <p:nvSpPr>
          <p:cNvPr id="7" name="Rectangle 10"/>
          <p:cNvSpPr>
            <a:spLocks noGrp="1" noChangeArrowheads="1"/>
          </p:cNvSpPr>
          <p:nvPr>
            <p:ph type="sldNum" sz="quarter" idx="12"/>
          </p:nvPr>
        </p:nvSpPr>
        <p:spPr>
          <a:ln/>
        </p:spPr>
        <p:txBody>
          <a:bodyPr/>
          <a:lstStyle>
            <a:lvl1pPr>
              <a:defRPr/>
            </a:lvl1pPr>
          </a:lstStyle>
          <a:p>
            <a:pPr>
              <a:defRPr/>
            </a:pPr>
            <a:fld id="{21F2F314-5BC3-FA4C-9D2C-8E148A2343AA}" type="slidenum">
              <a:rPr lang="en-US">
                <a:solidFill>
                  <a:srgbClr val="A08366"/>
                </a:solidFill>
                <a:latin typeface="Times New Roman"/>
                <a:ea typeface="ＭＳ Ｐゴシック"/>
              </a:rPr>
              <a:pPr>
                <a:defRPr/>
              </a:pPr>
              <a:t>‹#›</a:t>
            </a:fld>
            <a:endParaRPr lang="en-US">
              <a:solidFill>
                <a:srgbClr val="A08366"/>
              </a:solidFill>
              <a:latin typeface="Times New Roman"/>
              <a:ea typeface="ＭＳ Ｐゴシック"/>
            </a:endParaRPr>
          </a:p>
        </p:txBody>
      </p:sp>
    </p:spTree>
    <p:extLst>
      <p:ext uri="{BB962C8B-B14F-4D97-AF65-F5344CB8AC3E}">
        <p14:creationId xmlns:p14="http://schemas.microsoft.com/office/powerpoint/2010/main" val="2954995499"/>
      </p:ext>
    </p:extLst>
  </p:cSld>
  <p:clrMapOvr>
    <a:masterClrMapping/>
  </p:clrMapOvr>
  <p:transition>
    <p:cover/>
    <p:sndAc>
      <p:stSnd>
        <p:snd r:embed="rId1" name="PROJCTOR.WAV"/>
      </p:stSnd>
    </p:sndAc>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p:cNvSpPr>
            <a:spLocks noGrp="1" noChangeArrowheads="1"/>
          </p:cNvSpPr>
          <p:nvPr>
            <p:ph type="dt" sz="half" idx="10"/>
          </p:nvPr>
        </p:nvSpPr>
        <p:spPr>
          <a:ln/>
        </p:spPr>
        <p:txBody>
          <a:bodyPr/>
          <a:lstStyle>
            <a:lvl1pPr>
              <a:defRPr/>
            </a:lvl1pPr>
          </a:lstStyle>
          <a:p>
            <a:pPr>
              <a:defRPr/>
            </a:pPr>
            <a:endParaRPr lang="en-US">
              <a:solidFill>
                <a:srgbClr val="A08366"/>
              </a:solidFill>
              <a:latin typeface="Times New Roman"/>
              <a:ea typeface="ＭＳ Ｐゴシック"/>
            </a:endParaRPr>
          </a:p>
        </p:txBody>
      </p:sp>
      <p:sp>
        <p:nvSpPr>
          <p:cNvPr id="5" name="Rectangle 9"/>
          <p:cNvSpPr>
            <a:spLocks noGrp="1" noChangeArrowheads="1"/>
          </p:cNvSpPr>
          <p:nvPr>
            <p:ph type="ftr" sz="quarter" idx="11"/>
          </p:nvPr>
        </p:nvSpPr>
        <p:spPr>
          <a:ln/>
        </p:spPr>
        <p:txBody>
          <a:bodyPr/>
          <a:lstStyle>
            <a:lvl1pPr>
              <a:defRPr/>
            </a:lvl1pPr>
          </a:lstStyle>
          <a:p>
            <a:pPr>
              <a:defRPr/>
            </a:pPr>
            <a:r>
              <a:rPr lang="en-US">
                <a:solidFill>
                  <a:srgbClr val="A08366"/>
                </a:solidFill>
                <a:latin typeface="Times New Roman"/>
                <a:ea typeface="ＭＳ Ｐゴシック"/>
              </a:rPr>
              <a:t>Y. U. Sasidhar</a:t>
            </a:r>
          </a:p>
        </p:txBody>
      </p:sp>
      <p:sp>
        <p:nvSpPr>
          <p:cNvPr id="6" name="Rectangle 10"/>
          <p:cNvSpPr>
            <a:spLocks noGrp="1" noChangeArrowheads="1"/>
          </p:cNvSpPr>
          <p:nvPr>
            <p:ph type="sldNum" sz="quarter" idx="12"/>
          </p:nvPr>
        </p:nvSpPr>
        <p:spPr>
          <a:ln/>
        </p:spPr>
        <p:txBody>
          <a:bodyPr/>
          <a:lstStyle>
            <a:lvl1pPr>
              <a:defRPr/>
            </a:lvl1pPr>
          </a:lstStyle>
          <a:p>
            <a:pPr>
              <a:defRPr/>
            </a:pPr>
            <a:fld id="{264B9916-E126-0044-A01D-8EEF0AB02479}" type="slidenum">
              <a:rPr lang="en-US">
                <a:solidFill>
                  <a:srgbClr val="A08366"/>
                </a:solidFill>
                <a:latin typeface="Times New Roman"/>
                <a:ea typeface="ＭＳ Ｐゴシック"/>
              </a:rPr>
              <a:pPr>
                <a:defRPr/>
              </a:pPr>
              <a:t>‹#›</a:t>
            </a:fld>
            <a:endParaRPr lang="en-US">
              <a:solidFill>
                <a:srgbClr val="A08366"/>
              </a:solidFill>
              <a:latin typeface="Times New Roman"/>
              <a:ea typeface="ＭＳ Ｐゴシック"/>
            </a:endParaRPr>
          </a:p>
        </p:txBody>
      </p:sp>
    </p:spTree>
    <p:extLst>
      <p:ext uri="{BB962C8B-B14F-4D97-AF65-F5344CB8AC3E}">
        <p14:creationId xmlns:p14="http://schemas.microsoft.com/office/powerpoint/2010/main" val="2127407885"/>
      </p:ext>
    </p:extLst>
  </p:cSld>
  <p:clrMapOvr>
    <a:masterClrMapping/>
  </p:clrMapOvr>
  <p:transition>
    <p:cover/>
    <p:sndAc>
      <p:stSnd>
        <p:snd r:embed="rId1" name="PROJCTOR.WAV"/>
      </p:stSnd>
    </p:sndAc>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19900" y="4572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90600" y="4572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p:cNvSpPr>
            <a:spLocks noGrp="1" noChangeArrowheads="1"/>
          </p:cNvSpPr>
          <p:nvPr>
            <p:ph type="dt" sz="half" idx="10"/>
          </p:nvPr>
        </p:nvSpPr>
        <p:spPr>
          <a:ln/>
        </p:spPr>
        <p:txBody>
          <a:bodyPr/>
          <a:lstStyle>
            <a:lvl1pPr>
              <a:defRPr/>
            </a:lvl1pPr>
          </a:lstStyle>
          <a:p>
            <a:pPr>
              <a:defRPr/>
            </a:pPr>
            <a:endParaRPr lang="en-US">
              <a:solidFill>
                <a:srgbClr val="A08366"/>
              </a:solidFill>
              <a:latin typeface="Times New Roman"/>
              <a:ea typeface="ＭＳ Ｐゴシック"/>
            </a:endParaRPr>
          </a:p>
        </p:txBody>
      </p:sp>
      <p:sp>
        <p:nvSpPr>
          <p:cNvPr id="5" name="Rectangle 9"/>
          <p:cNvSpPr>
            <a:spLocks noGrp="1" noChangeArrowheads="1"/>
          </p:cNvSpPr>
          <p:nvPr>
            <p:ph type="ftr" sz="quarter" idx="11"/>
          </p:nvPr>
        </p:nvSpPr>
        <p:spPr>
          <a:ln/>
        </p:spPr>
        <p:txBody>
          <a:bodyPr/>
          <a:lstStyle>
            <a:lvl1pPr>
              <a:defRPr/>
            </a:lvl1pPr>
          </a:lstStyle>
          <a:p>
            <a:pPr>
              <a:defRPr/>
            </a:pPr>
            <a:r>
              <a:rPr lang="en-US">
                <a:solidFill>
                  <a:srgbClr val="A08366"/>
                </a:solidFill>
                <a:latin typeface="Times New Roman"/>
                <a:ea typeface="ＭＳ Ｐゴシック"/>
              </a:rPr>
              <a:t>Y. U. Sasidhar</a:t>
            </a:r>
          </a:p>
        </p:txBody>
      </p:sp>
      <p:sp>
        <p:nvSpPr>
          <p:cNvPr id="6" name="Rectangle 10"/>
          <p:cNvSpPr>
            <a:spLocks noGrp="1" noChangeArrowheads="1"/>
          </p:cNvSpPr>
          <p:nvPr>
            <p:ph type="sldNum" sz="quarter" idx="12"/>
          </p:nvPr>
        </p:nvSpPr>
        <p:spPr>
          <a:ln/>
        </p:spPr>
        <p:txBody>
          <a:bodyPr/>
          <a:lstStyle>
            <a:lvl1pPr>
              <a:defRPr/>
            </a:lvl1pPr>
          </a:lstStyle>
          <a:p>
            <a:pPr>
              <a:defRPr/>
            </a:pPr>
            <a:fld id="{0D9B3262-426E-254E-AC1C-C964F919714F}" type="slidenum">
              <a:rPr lang="en-US">
                <a:solidFill>
                  <a:srgbClr val="A08366"/>
                </a:solidFill>
                <a:latin typeface="Times New Roman"/>
                <a:ea typeface="ＭＳ Ｐゴシック"/>
              </a:rPr>
              <a:pPr>
                <a:defRPr/>
              </a:pPr>
              <a:t>‹#›</a:t>
            </a:fld>
            <a:endParaRPr lang="en-US">
              <a:solidFill>
                <a:srgbClr val="A08366"/>
              </a:solidFill>
              <a:latin typeface="Times New Roman"/>
              <a:ea typeface="ＭＳ Ｐゴシック"/>
            </a:endParaRPr>
          </a:p>
        </p:txBody>
      </p:sp>
    </p:spTree>
    <p:extLst>
      <p:ext uri="{BB962C8B-B14F-4D97-AF65-F5344CB8AC3E}">
        <p14:creationId xmlns:p14="http://schemas.microsoft.com/office/powerpoint/2010/main" val="2098124382"/>
      </p:ext>
    </p:extLst>
  </p:cSld>
  <p:clrMapOvr>
    <a:masterClrMapping/>
  </p:clrMapOvr>
  <p:transition>
    <p:cover/>
    <p:sndAc>
      <p:stSnd>
        <p:snd r:embed="rId1" name="PROJCTOR.WAV"/>
      </p:stSnd>
    </p:sndAc>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05/01/23</a:t>
            </a:fld>
            <a:endParaRPr lang="en-IN">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IN">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20744497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05/01/23</a:t>
            </a:fld>
            <a:endParaRPr lang="en-IN">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IN">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42875023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05/01/23</a:t>
            </a:fld>
            <a:endParaRPr lang="en-IN">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IN">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29352479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05/01/23</a:t>
            </a:fld>
            <a:endParaRPr lang="en-IN">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IN">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5029503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05/01/23</a:t>
            </a:fld>
            <a:endParaRPr lang="en-IN">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IN">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1374723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7AA83C2-5AB6-46B3-8369-90F292F1D6A8}" type="datetimeFigureOut">
              <a:rPr lang="en-US" smtClean="0"/>
              <a:pPr/>
              <a:t>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05/01/23</a:t>
            </a:fld>
            <a:endParaRPr lang="en-IN">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IN">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32130134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05/01/23</a:t>
            </a:fld>
            <a:endParaRPr lang="en-IN">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IN">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40079043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05/01/23</a:t>
            </a:fld>
            <a:endParaRPr lang="en-IN">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IN">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20700396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05/01/23</a:t>
            </a:fld>
            <a:endParaRPr lang="en-IN">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IN">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354127545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05/01/23</a:t>
            </a:fld>
            <a:endParaRPr lang="en-IN">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IN">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20562233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05/01/23</a:t>
            </a:fld>
            <a:endParaRPr lang="en-IN">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IN">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2714095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7AA83C2-5AB6-46B3-8369-90F292F1D6A8}" type="datetimeFigureOut">
              <a:rPr lang="en-US" smtClean="0"/>
              <a:pPr/>
              <a:t>1/5/23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7AA83C2-5AB6-46B3-8369-90F292F1D6A8}" type="datetimeFigureOut">
              <a:rPr lang="en-US" smtClean="0"/>
              <a:pPr/>
              <a:t>1/5/23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AA83C2-5AB6-46B3-8369-90F292F1D6A8}" type="datetimeFigureOut">
              <a:rPr lang="en-US" smtClean="0"/>
              <a:pPr/>
              <a:t>1/5/23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AA83C2-5AB6-46B3-8369-90F292F1D6A8}" type="datetimeFigureOut">
              <a:rPr lang="en-US" smtClean="0"/>
              <a:pPr/>
              <a:t>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AA83C2-5AB6-46B3-8369-90F292F1D6A8}" type="datetimeFigureOut">
              <a:rPr lang="en-US" smtClean="0"/>
              <a:pPr/>
              <a:t>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audio" Target="../media/audio1.bin"/><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AA83C2-5AB6-46B3-8369-90F292F1D6A8}" type="datetimeFigureOut">
              <a:rPr lang="en-US" smtClean="0"/>
              <a:pPr/>
              <a:t>1/5/23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A6F0AD-4C7D-49DE-BEC9-602946BC9C9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6"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AA83C2-5AB6-46B3-8369-90F292F1D6A8}" type="datetimeFigureOut">
              <a:rPr lang="en-US" smtClean="0">
                <a:solidFill>
                  <a:prstClr val="black">
                    <a:tint val="75000"/>
                  </a:prstClr>
                </a:solidFill>
                <a:latin typeface="Calibri"/>
              </a:rPr>
              <a:pPr/>
              <a:t>1/5/23</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5141193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ltGray">
      <p:bgPr>
        <a:solidFill>
          <a:srgbClr val="8C735A"/>
        </a:solidFill>
        <a:effectLst>
          <a:outerShdw blurRad="63500" dist="107763" dir="2700000" algn="ctr" rotWithShape="0">
            <a:srgbClr val="000000">
              <a:alpha val="74998"/>
            </a:srgbClr>
          </a:outerShdw>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8872538" cy="6858000"/>
            <a:chOff x="0" y="0"/>
            <a:chExt cx="5589" cy="4320"/>
          </a:xfrm>
        </p:grpSpPr>
        <p:sp>
          <p:nvSpPr>
            <p:cNvPr id="1032" name="Rectangle 3"/>
            <p:cNvSpPr>
              <a:spLocks noChangeArrowheads="1"/>
            </p:cNvSpPr>
            <p:nvPr/>
          </p:nvSpPr>
          <p:spPr bwMode="ltGray">
            <a:xfrm>
              <a:off x="336" y="150"/>
              <a:ext cx="5253" cy="4026"/>
            </a:xfrm>
            <a:prstGeom prst="rect">
              <a:avLst/>
            </a:prstGeom>
            <a:solidFill>
              <a:schemeClr val="bg1"/>
            </a:solidFill>
            <a:ln>
              <a:noFill/>
            </a:ln>
            <a:extLst>
              <a:ext uri="{91240B29-F687-4f45-9708-019B960494DF}">
                <a14:hiddenLine xmlns:a14="http://schemas.microsoft.com/office/drawing/2010/main" xmlns="" w="9525">
                  <a:solidFill>
                    <a:schemeClr val="tx1"/>
                  </a:solidFill>
                  <a:miter lim="800000"/>
                  <a:headEnd/>
                  <a:tailEnd/>
                </a14:hiddenLine>
              </a:ext>
            </a:extLst>
          </p:spPr>
          <p:txBody>
            <a:bodyPr wrap="none" anchor="ctr"/>
            <a:lstStyle/>
            <a:p>
              <a:pPr eaLnBrk="0" fontAlgn="base" hangingPunct="0">
                <a:spcBef>
                  <a:spcPct val="0"/>
                </a:spcBef>
                <a:spcAft>
                  <a:spcPct val="0"/>
                </a:spcAft>
              </a:pPr>
              <a:endParaRPr lang="en-US" sz="2800">
                <a:solidFill>
                  <a:srgbClr val="402000"/>
                </a:solidFill>
                <a:latin typeface="Times New Roman" charset="0"/>
                <a:ea typeface="ＭＳ Ｐゴシック" charset="0"/>
                <a:cs typeface="ＭＳ Ｐゴシック" charset="0"/>
              </a:endParaRPr>
            </a:p>
          </p:txBody>
        </p:sp>
        <p:pic>
          <p:nvPicPr>
            <p:cNvPr id="1033" name="Picture 4" descr="A:\minispir.GIF"/>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ltGray">
            <a:xfrm>
              <a:off x="0" y="0"/>
              <a:ext cx="670" cy="43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34" name="Line 5"/>
            <p:cNvSpPr>
              <a:spLocks noChangeShapeType="1"/>
            </p:cNvSpPr>
            <p:nvPr/>
          </p:nvSpPr>
          <p:spPr bwMode="ltGray">
            <a:xfrm>
              <a:off x="640" y="1008"/>
              <a:ext cx="4880" cy="0"/>
            </a:xfrm>
            <a:prstGeom prst="line">
              <a:avLst/>
            </a:prstGeom>
            <a:noFill/>
            <a:ln w="31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pPr eaLnBrk="0" fontAlgn="base" hangingPunct="0">
                <a:spcBef>
                  <a:spcPct val="0"/>
                </a:spcBef>
                <a:spcAft>
                  <a:spcPct val="0"/>
                </a:spcAft>
              </a:pPr>
              <a:endParaRPr lang="en-US" sz="2800">
                <a:solidFill>
                  <a:srgbClr val="402000"/>
                </a:solidFill>
                <a:latin typeface="Times New Roman" charset="0"/>
                <a:ea typeface="ＭＳ Ｐゴシック" charset="0"/>
                <a:cs typeface="ＭＳ Ｐゴシック" charset="0"/>
              </a:endParaRPr>
            </a:p>
          </p:txBody>
        </p:sp>
      </p:grpSp>
      <p:sp>
        <p:nvSpPr>
          <p:cNvPr id="13318" name="Rectangle 6"/>
          <p:cNvSpPr>
            <a:spLocks noGrp="1" noChangeArrowheads="1"/>
          </p:cNvSpPr>
          <p:nvPr>
            <p:ph type="title"/>
          </p:nvPr>
        </p:nvSpPr>
        <p:spPr bwMode="auto">
          <a:xfrm>
            <a:off x="990600" y="457200"/>
            <a:ext cx="77724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29783" dir="3885598"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Rectangle 7"/>
          <p:cNvSpPr>
            <a:spLocks noGrp="1" noChangeArrowheads="1"/>
          </p:cNvSpPr>
          <p:nvPr>
            <p:ph type="body" idx="1"/>
          </p:nvPr>
        </p:nvSpPr>
        <p:spPr bwMode="auto">
          <a:xfrm>
            <a:off x="990600" y="1828800"/>
            <a:ext cx="7772400" cy="41148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320" name="Rectangle 8"/>
          <p:cNvSpPr>
            <a:spLocks noGrp="1" noChangeArrowheads="1"/>
          </p:cNvSpPr>
          <p:nvPr>
            <p:ph type="dt" sz="half" idx="2"/>
          </p:nvPr>
        </p:nvSpPr>
        <p:spPr bwMode="auto">
          <a:xfrm>
            <a:off x="990600" y="6096000"/>
            <a:ext cx="1905000" cy="457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spcBef>
                <a:spcPct val="50000"/>
              </a:spcBef>
              <a:defRPr sz="1400" smtClean="0">
                <a:solidFill>
                  <a:schemeClr val="bg2"/>
                </a:solidFill>
                <a:cs typeface="+mn-cs"/>
              </a:defRPr>
            </a:lvl1pPr>
          </a:lstStyle>
          <a:p>
            <a:pPr eaLnBrk="0" fontAlgn="base" hangingPunct="0">
              <a:spcAft>
                <a:spcPct val="0"/>
              </a:spcAft>
              <a:defRPr/>
            </a:pPr>
            <a:endParaRPr lang="en-US">
              <a:solidFill>
                <a:srgbClr val="A08366"/>
              </a:solidFill>
              <a:latin typeface="Times New Roman" charset="0"/>
              <a:ea typeface="ＭＳ Ｐゴシック" charset="0"/>
            </a:endParaRPr>
          </a:p>
        </p:txBody>
      </p:sp>
      <p:sp>
        <p:nvSpPr>
          <p:cNvPr id="13321" name="Rectangle 9"/>
          <p:cNvSpPr>
            <a:spLocks noGrp="1" noChangeArrowheads="1"/>
          </p:cNvSpPr>
          <p:nvPr>
            <p:ph type="ftr" sz="quarter" idx="3"/>
          </p:nvPr>
        </p:nvSpPr>
        <p:spPr bwMode="auto">
          <a:xfrm>
            <a:off x="3429000" y="6096000"/>
            <a:ext cx="2895600" cy="457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ctr">
              <a:spcBef>
                <a:spcPct val="50000"/>
              </a:spcBef>
              <a:defRPr sz="1400" smtClean="0">
                <a:solidFill>
                  <a:schemeClr val="bg2"/>
                </a:solidFill>
                <a:cs typeface="+mn-cs"/>
              </a:defRPr>
            </a:lvl1pPr>
          </a:lstStyle>
          <a:p>
            <a:pPr eaLnBrk="0" fontAlgn="base" hangingPunct="0">
              <a:spcAft>
                <a:spcPct val="0"/>
              </a:spcAft>
              <a:defRPr/>
            </a:pPr>
            <a:r>
              <a:rPr lang="en-US">
                <a:solidFill>
                  <a:srgbClr val="A08366"/>
                </a:solidFill>
                <a:latin typeface="Times New Roman" charset="0"/>
                <a:ea typeface="ＭＳ Ｐゴシック" charset="0"/>
              </a:rPr>
              <a:t>Y. U. Sasidhar</a:t>
            </a:r>
          </a:p>
        </p:txBody>
      </p:sp>
      <p:sp>
        <p:nvSpPr>
          <p:cNvPr id="13322" name="Rectangle 10"/>
          <p:cNvSpPr>
            <a:spLocks noGrp="1" noChangeArrowheads="1"/>
          </p:cNvSpPr>
          <p:nvPr>
            <p:ph type="sldNum" sz="quarter" idx="4"/>
          </p:nvPr>
        </p:nvSpPr>
        <p:spPr bwMode="auto">
          <a:xfrm>
            <a:off x="6858000" y="6096000"/>
            <a:ext cx="1905000" cy="457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spcBef>
                <a:spcPct val="50000"/>
              </a:spcBef>
              <a:defRPr sz="1400" smtClean="0">
                <a:solidFill>
                  <a:schemeClr val="bg2"/>
                </a:solidFill>
                <a:cs typeface="+mn-cs"/>
              </a:defRPr>
            </a:lvl1pPr>
          </a:lstStyle>
          <a:p>
            <a:pPr eaLnBrk="0" fontAlgn="base" hangingPunct="0">
              <a:spcAft>
                <a:spcPct val="0"/>
              </a:spcAft>
              <a:defRPr/>
            </a:pPr>
            <a:fld id="{4299AF41-3E39-9545-B92F-6ACD5CFC3952}" type="slidenum">
              <a:rPr lang="en-US">
                <a:solidFill>
                  <a:srgbClr val="A08366"/>
                </a:solidFill>
                <a:latin typeface="Times New Roman" charset="0"/>
                <a:ea typeface="ＭＳ Ｐゴシック" charset="0"/>
              </a:rPr>
              <a:pPr eaLnBrk="0" fontAlgn="base" hangingPunct="0">
                <a:spcAft>
                  <a:spcPct val="0"/>
                </a:spcAft>
                <a:defRPr/>
              </a:pPr>
              <a:t>‹#›</a:t>
            </a:fld>
            <a:endParaRPr lang="en-US">
              <a:solidFill>
                <a:srgbClr val="A08366"/>
              </a:solidFill>
              <a:latin typeface="Times New Roman" charset="0"/>
              <a:ea typeface="ＭＳ Ｐゴシック" charset="0"/>
            </a:endParaRPr>
          </a:p>
        </p:txBody>
      </p:sp>
    </p:spTree>
    <p:extLst>
      <p:ext uri="{BB962C8B-B14F-4D97-AF65-F5344CB8AC3E}">
        <p14:creationId xmlns:p14="http://schemas.microsoft.com/office/powerpoint/2010/main" val="374582579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cover/>
    <p:sndAc>
      <p:stSnd>
        <p:snd r:embed="rId13" name="PROJCTOR.WAV"/>
      </p:stSnd>
    </p:sndAc>
  </p:transition>
  <p:hf sldNum="0" hdr="0" dt="0"/>
  <p:txStyles>
    <p:titleStyle>
      <a:lvl1pPr algn="l" rtl="0" eaLnBrk="0" fontAlgn="base" hangingPunct="0">
        <a:spcBef>
          <a:spcPct val="0"/>
        </a:spcBef>
        <a:spcAft>
          <a:spcPct val="0"/>
        </a:spcAft>
        <a:defRPr kumimoji="1" sz="4400">
          <a:solidFill>
            <a:schemeClr val="tx2"/>
          </a:solidFill>
          <a:latin typeface="+mj-lt"/>
          <a:ea typeface="+mj-ea"/>
          <a:cs typeface="ＭＳ Ｐゴシック" charset="0"/>
        </a:defRPr>
      </a:lvl1pPr>
      <a:lvl2pPr algn="l" rtl="0" eaLnBrk="0" fontAlgn="base" hangingPunct="0">
        <a:spcBef>
          <a:spcPct val="0"/>
        </a:spcBef>
        <a:spcAft>
          <a:spcPct val="0"/>
        </a:spcAft>
        <a:defRPr kumimoji="1" sz="4400">
          <a:solidFill>
            <a:schemeClr val="tx2"/>
          </a:solidFill>
          <a:latin typeface="Times New Roman" charset="0"/>
          <a:ea typeface="ＭＳ Ｐゴシック" charset="0"/>
          <a:cs typeface="ＭＳ Ｐゴシック" charset="0"/>
        </a:defRPr>
      </a:lvl2pPr>
      <a:lvl3pPr algn="l" rtl="0" eaLnBrk="0" fontAlgn="base" hangingPunct="0">
        <a:spcBef>
          <a:spcPct val="0"/>
        </a:spcBef>
        <a:spcAft>
          <a:spcPct val="0"/>
        </a:spcAft>
        <a:defRPr kumimoji="1" sz="4400">
          <a:solidFill>
            <a:schemeClr val="tx2"/>
          </a:solidFill>
          <a:latin typeface="Times New Roman" charset="0"/>
          <a:ea typeface="ＭＳ Ｐゴシック" charset="0"/>
          <a:cs typeface="ＭＳ Ｐゴシック" charset="0"/>
        </a:defRPr>
      </a:lvl3pPr>
      <a:lvl4pPr algn="l" rtl="0" eaLnBrk="0" fontAlgn="base" hangingPunct="0">
        <a:spcBef>
          <a:spcPct val="0"/>
        </a:spcBef>
        <a:spcAft>
          <a:spcPct val="0"/>
        </a:spcAft>
        <a:defRPr kumimoji="1" sz="4400">
          <a:solidFill>
            <a:schemeClr val="tx2"/>
          </a:solidFill>
          <a:latin typeface="Times New Roman" charset="0"/>
          <a:ea typeface="ＭＳ Ｐゴシック" charset="0"/>
          <a:cs typeface="ＭＳ Ｐゴシック" charset="0"/>
        </a:defRPr>
      </a:lvl4pPr>
      <a:lvl5pPr algn="l" rtl="0" eaLnBrk="0" fontAlgn="base" hangingPunct="0">
        <a:spcBef>
          <a:spcPct val="0"/>
        </a:spcBef>
        <a:spcAft>
          <a:spcPct val="0"/>
        </a:spcAft>
        <a:defRPr kumimoji="1" sz="4400">
          <a:solidFill>
            <a:schemeClr val="tx2"/>
          </a:solidFill>
          <a:latin typeface="Times New Roman" charset="0"/>
          <a:ea typeface="ＭＳ Ｐゴシック" charset="0"/>
          <a:cs typeface="ＭＳ Ｐゴシック" charset="0"/>
        </a:defRPr>
      </a:lvl5pPr>
      <a:lvl6pPr marL="457200" algn="l" rtl="0" eaLnBrk="0" fontAlgn="base" hangingPunct="0">
        <a:spcBef>
          <a:spcPct val="0"/>
        </a:spcBef>
        <a:spcAft>
          <a:spcPct val="0"/>
        </a:spcAft>
        <a:defRPr kumimoji="1" sz="4400">
          <a:solidFill>
            <a:schemeClr val="tx2"/>
          </a:solidFill>
          <a:latin typeface="Times New Roman" charset="0"/>
          <a:ea typeface="ＭＳ Ｐゴシック" charset="0"/>
        </a:defRPr>
      </a:lvl6pPr>
      <a:lvl7pPr marL="914400" algn="l" rtl="0" eaLnBrk="0" fontAlgn="base" hangingPunct="0">
        <a:spcBef>
          <a:spcPct val="0"/>
        </a:spcBef>
        <a:spcAft>
          <a:spcPct val="0"/>
        </a:spcAft>
        <a:defRPr kumimoji="1" sz="4400">
          <a:solidFill>
            <a:schemeClr val="tx2"/>
          </a:solidFill>
          <a:latin typeface="Times New Roman" charset="0"/>
          <a:ea typeface="ＭＳ Ｐゴシック" charset="0"/>
        </a:defRPr>
      </a:lvl7pPr>
      <a:lvl8pPr marL="1371600" algn="l" rtl="0" eaLnBrk="0" fontAlgn="base" hangingPunct="0">
        <a:spcBef>
          <a:spcPct val="0"/>
        </a:spcBef>
        <a:spcAft>
          <a:spcPct val="0"/>
        </a:spcAft>
        <a:defRPr kumimoji="1" sz="4400">
          <a:solidFill>
            <a:schemeClr val="tx2"/>
          </a:solidFill>
          <a:latin typeface="Times New Roman" charset="0"/>
          <a:ea typeface="ＭＳ Ｐゴシック" charset="0"/>
        </a:defRPr>
      </a:lvl8pPr>
      <a:lvl9pPr marL="1828800" algn="l" rtl="0" eaLnBrk="0" fontAlgn="base" hangingPunct="0">
        <a:spcBef>
          <a:spcPct val="0"/>
        </a:spcBef>
        <a:spcAft>
          <a:spcPct val="0"/>
        </a:spcAft>
        <a:defRPr kumimoji="1" sz="4400">
          <a:solidFill>
            <a:schemeClr val="tx2"/>
          </a:solidFill>
          <a:latin typeface="Times New Roman" charset="0"/>
          <a:ea typeface="ＭＳ Ｐゴシック" charset="0"/>
        </a:defRPr>
      </a:lvl9pPr>
    </p:titleStyle>
    <p:bodyStyle>
      <a:lvl1pPr marL="342900" indent="-342900" algn="l" rtl="0" eaLnBrk="0" fontAlgn="base" hangingPunct="0">
        <a:spcBef>
          <a:spcPct val="20000"/>
        </a:spcBef>
        <a:spcAft>
          <a:spcPct val="0"/>
        </a:spcAft>
        <a:buClr>
          <a:schemeClr val="accent1"/>
        </a:buClr>
        <a:buSzPct val="90000"/>
        <a:buFont typeface="Monotype Sorts" charset="0"/>
        <a:buChar char="4"/>
        <a:defRPr kumimoji="1" sz="3200">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lr>
          <a:schemeClr val="accent1"/>
        </a:buClr>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accent1"/>
        </a:buClr>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Char char="»"/>
        <a:defRPr kumimoji="1" sz="2000">
          <a:solidFill>
            <a:schemeClr val="tx1"/>
          </a:solidFill>
          <a:latin typeface="+mn-lt"/>
          <a:ea typeface="+mn-ea"/>
        </a:defRPr>
      </a:lvl5pPr>
      <a:lvl6pPr marL="2514600" indent="-228600" algn="l" rtl="0" eaLnBrk="0" fontAlgn="base" hangingPunct="0">
        <a:spcBef>
          <a:spcPct val="20000"/>
        </a:spcBef>
        <a:spcAft>
          <a:spcPct val="0"/>
        </a:spcAft>
        <a:buClr>
          <a:schemeClr val="accent1"/>
        </a:buClr>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lr>
          <a:schemeClr val="accent1"/>
        </a:buClr>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lr>
          <a:schemeClr val="accent1"/>
        </a:buClr>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lr>
          <a:schemeClr val="accent1"/>
        </a:buClr>
        <a:buChar char="»"/>
        <a:defRPr kumimoji="1"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BFD6C9-8ADF-4F01-B130-BAA74194467C}" type="datetimeFigureOut">
              <a:rPr lang="en-IN" smtClean="0">
                <a:solidFill>
                  <a:prstClr val="black">
                    <a:tint val="75000"/>
                  </a:prstClr>
                </a:solidFill>
                <a:latin typeface="Calibri"/>
              </a:rPr>
              <a:pPr/>
              <a:t>05/01/23</a:t>
            </a:fld>
            <a:endParaRPr lang="en-IN">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343199912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oleObject" Target="../embeddings/oleObject24.bin"/><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25.bin"/><Relationship Id="rId13" Type="http://schemas.openxmlformats.org/officeDocument/2006/relationships/image" Target="../media/image39.wmf"/><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oleObject" Target="../embeddings/oleObject27.bin"/><Relationship Id="rId2" Type="http://schemas.openxmlformats.org/officeDocument/2006/relationships/image" Target="../media/image31.jpeg"/><Relationship Id="rId1" Type="http://schemas.openxmlformats.org/officeDocument/2006/relationships/slideLayout" Target="../slideLayouts/slideLayout12.xml"/><Relationship Id="rId6" Type="http://schemas.openxmlformats.org/officeDocument/2006/relationships/image" Target="../media/image35.png"/><Relationship Id="rId11" Type="http://schemas.openxmlformats.org/officeDocument/2006/relationships/image" Target="../media/image38.wmf"/><Relationship Id="rId5" Type="http://schemas.openxmlformats.org/officeDocument/2006/relationships/image" Target="../media/image34.png"/><Relationship Id="rId15" Type="http://schemas.openxmlformats.org/officeDocument/2006/relationships/image" Target="../media/image40.wmf"/><Relationship Id="rId10" Type="http://schemas.openxmlformats.org/officeDocument/2006/relationships/oleObject" Target="../embeddings/oleObject26.bin"/><Relationship Id="rId4" Type="http://schemas.openxmlformats.org/officeDocument/2006/relationships/image" Target="../media/image33.png"/><Relationship Id="rId9" Type="http://schemas.openxmlformats.org/officeDocument/2006/relationships/image" Target="../media/image37.wmf"/><Relationship Id="rId14" Type="http://schemas.openxmlformats.org/officeDocument/2006/relationships/oleObject" Target="../embeddings/oleObject28.bin"/></Relationships>
</file>

<file path=ppt/slides/_rels/slide14.xml.rels><?xml version="1.0" encoding="UTF-8" standalone="yes"?>
<Relationships xmlns="http://schemas.openxmlformats.org/package/2006/relationships"><Relationship Id="rId8" Type="http://schemas.openxmlformats.org/officeDocument/2006/relationships/image" Target="../media/image43.gif"/><Relationship Id="rId3" Type="http://schemas.openxmlformats.org/officeDocument/2006/relationships/image" Target="../media/image41.wmf"/><Relationship Id="rId7" Type="http://schemas.openxmlformats.org/officeDocument/2006/relationships/image" Target="../media/image40.wmf"/><Relationship Id="rId12" Type="http://schemas.openxmlformats.org/officeDocument/2006/relationships/image" Target="../media/image46.jpeg"/><Relationship Id="rId2" Type="http://schemas.openxmlformats.org/officeDocument/2006/relationships/oleObject" Target="../embeddings/oleObject29.bin"/><Relationship Id="rId1" Type="http://schemas.openxmlformats.org/officeDocument/2006/relationships/slideLayout" Target="../slideLayouts/slideLayout7.xml"/><Relationship Id="rId6" Type="http://schemas.openxmlformats.org/officeDocument/2006/relationships/oleObject" Target="../embeddings/oleObject31.bin"/><Relationship Id="rId11" Type="http://schemas.openxmlformats.org/officeDocument/2006/relationships/image" Target="../media/image45.gif"/><Relationship Id="rId5" Type="http://schemas.openxmlformats.org/officeDocument/2006/relationships/image" Target="../media/image42.wmf"/><Relationship Id="rId10" Type="http://schemas.openxmlformats.org/officeDocument/2006/relationships/image" Target="../media/image44.wmf"/><Relationship Id="rId4" Type="http://schemas.openxmlformats.org/officeDocument/2006/relationships/oleObject" Target="../embeddings/oleObject30.bin"/><Relationship Id="rId9" Type="http://schemas.openxmlformats.org/officeDocument/2006/relationships/oleObject" Target="../embeddings/oleObject32.bin"/></Relationships>
</file>

<file path=ppt/slides/_rels/slide1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package" Target="../embeddings/Microsoft_Word_Document4.docx"/><Relationship Id="rId3" Type="http://schemas.openxmlformats.org/officeDocument/2006/relationships/image" Target="../media/image49.png"/><Relationship Id="rId7" Type="http://schemas.microsoft.com/office/2007/relationships/hdphoto" Target="../media/hdphoto1.wdp"/><Relationship Id="rId2" Type="http://schemas.openxmlformats.org/officeDocument/2006/relationships/package" Target="../embeddings/Microsoft_Word_Document2.docx"/><Relationship Id="rId1" Type="http://schemas.openxmlformats.org/officeDocument/2006/relationships/slideLayout" Target="../slideLayouts/slideLayout7.xml"/><Relationship Id="rId6" Type="http://schemas.openxmlformats.org/officeDocument/2006/relationships/image" Target="../media/image51.jpeg"/><Relationship Id="rId5" Type="http://schemas.openxmlformats.org/officeDocument/2006/relationships/image" Target="../media/image50.emf"/><Relationship Id="rId4" Type="http://schemas.openxmlformats.org/officeDocument/2006/relationships/package" Target="../embeddings/Microsoft_Word_Document3.docx"/><Relationship Id="rId9"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4.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image" Target="../media/image55.jpeg"/><Relationship Id="rId1" Type="http://schemas.openxmlformats.org/officeDocument/2006/relationships/slideLayout" Target="../slideLayouts/slideLayout19.xml"/><Relationship Id="rId6" Type="http://schemas.openxmlformats.org/officeDocument/2006/relationships/image" Target="../media/image56.emf"/><Relationship Id="rId5" Type="http://schemas.openxmlformats.org/officeDocument/2006/relationships/oleObject" Target="../embeddings/oleObject35.bin"/><Relationship Id="rId4" Type="http://schemas.openxmlformats.org/officeDocument/2006/relationships/image" Target="../media/image25.wmf"/></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9.wmf"/><Relationship Id="rId2" Type="http://schemas.openxmlformats.org/officeDocument/2006/relationships/image" Target="../media/image55.jpeg"/><Relationship Id="rId1" Type="http://schemas.openxmlformats.org/officeDocument/2006/relationships/slideLayout" Target="../slideLayouts/slideLayout14.xml"/><Relationship Id="rId6" Type="http://schemas.openxmlformats.org/officeDocument/2006/relationships/oleObject" Target="../embeddings/oleObject37.bin"/><Relationship Id="rId5" Type="http://schemas.openxmlformats.org/officeDocument/2006/relationships/image" Target="../media/image58.wmf"/><Relationship Id="rId4" Type="http://schemas.openxmlformats.org/officeDocument/2006/relationships/oleObject" Target="../embeddings/oleObject36.bin"/></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9.emf"/><Relationship Id="rId3" Type="http://schemas.openxmlformats.org/officeDocument/2006/relationships/image" Target="../media/image4.emf"/><Relationship Id="rId7" Type="http://schemas.openxmlformats.org/officeDocument/2006/relationships/image" Target="../media/image6.emf"/><Relationship Id="rId12" Type="http://schemas.openxmlformats.org/officeDocument/2006/relationships/oleObject" Target="../embeddings/oleObject6.bin"/><Relationship Id="rId2" Type="http://schemas.openxmlformats.org/officeDocument/2006/relationships/oleObject" Target="../embeddings/oleObject1.bin"/><Relationship Id="rId1" Type="http://schemas.openxmlformats.org/officeDocument/2006/relationships/slideLayout" Target="../slideLayouts/slideLayout7.xml"/><Relationship Id="rId6" Type="http://schemas.openxmlformats.org/officeDocument/2006/relationships/oleObject" Target="../embeddings/oleObject3.bin"/><Relationship Id="rId11" Type="http://schemas.openxmlformats.org/officeDocument/2006/relationships/image" Target="../media/image8.emf"/><Relationship Id="rId5" Type="http://schemas.openxmlformats.org/officeDocument/2006/relationships/image" Target="../media/image5.e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7.emf"/></Relationships>
</file>

<file path=ppt/slides/_rels/slide20.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oleObject" Target="../embeddings/oleObject38.bin"/><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oleObject" Target="../embeddings/oleObject39.bin"/><Relationship Id="rId1" Type="http://schemas.openxmlformats.org/officeDocument/2006/relationships/slideLayout" Target="../slideLayouts/slideLayout19.xml"/><Relationship Id="rId5" Type="http://schemas.openxmlformats.org/officeDocument/2006/relationships/image" Target="../media/image62.wmf"/><Relationship Id="rId4" Type="http://schemas.openxmlformats.org/officeDocument/2006/relationships/oleObject" Target="../embeddings/oleObject40.bin"/></Relationships>
</file>

<file path=ppt/slides/_rels/slide22.xml.rels><?xml version="1.0" encoding="UTF-8" standalone="yes"?>
<Relationships xmlns="http://schemas.openxmlformats.org/package/2006/relationships"><Relationship Id="rId8" Type="http://schemas.openxmlformats.org/officeDocument/2006/relationships/image" Target="../media/image43.gif"/><Relationship Id="rId3" Type="http://schemas.openxmlformats.org/officeDocument/2006/relationships/image" Target="../media/image41.wmf"/><Relationship Id="rId7" Type="http://schemas.openxmlformats.org/officeDocument/2006/relationships/image" Target="../media/image40.wmf"/><Relationship Id="rId12" Type="http://schemas.openxmlformats.org/officeDocument/2006/relationships/image" Target="../media/image46.jpeg"/><Relationship Id="rId2" Type="http://schemas.openxmlformats.org/officeDocument/2006/relationships/oleObject" Target="../embeddings/oleObject41.bin"/><Relationship Id="rId1" Type="http://schemas.openxmlformats.org/officeDocument/2006/relationships/slideLayout" Target="../slideLayouts/slideLayout19.xml"/><Relationship Id="rId6" Type="http://schemas.openxmlformats.org/officeDocument/2006/relationships/oleObject" Target="../embeddings/oleObject43.bin"/><Relationship Id="rId11" Type="http://schemas.openxmlformats.org/officeDocument/2006/relationships/image" Target="../media/image45.gif"/><Relationship Id="rId5" Type="http://schemas.openxmlformats.org/officeDocument/2006/relationships/image" Target="../media/image42.wmf"/><Relationship Id="rId10" Type="http://schemas.openxmlformats.org/officeDocument/2006/relationships/image" Target="../media/image44.wmf"/><Relationship Id="rId4" Type="http://schemas.openxmlformats.org/officeDocument/2006/relationships/oleObject" Target="../embeddings/oleObject42.bin"/><Relationship Id="rId9" Type="http://schemas.openxmlformats.org/officeDocument/2006/relationships/oleObject" Target="../embeddings/oleObject44.bin"/></Relationships>
</file>

<file path=ppt/slides/_rels/slide23.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oleObject" Target="../embeddings/oleObject45.bin"/><Relationship Id="rId1" Type="http://schemas.openxmlformats.org/officeDocument/2006/relationships/slideLayout" Target="../slideLayouts/slideLayout19.xml"/><Relationship Id="rId6" Type="http://schemas.openxmlformats.org/officeDocument/2006/relationships/image" Target="../media/image65.jpeg"/><Relationship Id="rId5" Type="http://schemas.openxmlformats.org/officeDocument/2006/relationships/image" Target="../media/image64.wmf"/><Relationship Id="rId4" Type="http://schemas.openxmlformats.org/officeDocument/2006/relationships/oleObject" Target="../embeddings/oleObject46.bin"/></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image" Target="../media/image66.png"/><Relationship Id="rId1" Type="http://schemas.openxmlformats.org/officeDocument/2006/relationships/slideLayout" Target="../slideLayouts/slideLayout19.xml"/><Relationship Id="rId4" Type="http://schemas.openxmlformats.org/officeDocument/2006/relationships/image" Target="../media/image67.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16.xml"/><Relationship Id="rId5" Type="http://schemas.openxmlformats.org/officeDocument/2006/relationships/image" Target="../media/image70.wmf"/><Relationship Id="rId4" Type="http://schemas.openxmlformats.org/officeDocument/2006/relationships/oleObject" Target="../embeddings/oleObject48.bin"/></Relationships>
</file>

<file path=ppt/slides/_rels/slide2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19.xml"/><Relationship Id="rId5" Type="http://schemas.openxmlformats.org/officeDocument/2006/relationships/image" Target="../media/image66.png"/><Relationship Id="rId4" Type="http://schemas.openxmlformats.org/officeDocument/2006/relationships/image" Target="../media/image55.jpeg"/></Relationships>
</file>

<file path=ppt/slides/_rels/slide2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image" Target="../media/image12.emf"/><Relationship Id="rId3" Type="http://schemas.openxmlformats.org/officeDocument/2006/relationships/image" Target="../media/image10.emf"/><Relationship Id="rId7" Type="http://schemas.openxmlformats.org/officeDocument/2006/relationships/image" Target="../media/image7.emf"/><Relationship Id="rId12" Type="http://schemas.openxmlformats.org/officeDocument/2006/relationships/oleObject" Target="../embeddings/oleObject10.bin"/><Relationship Id="rId2" Type="http://schemas.openxmlformats.org/officeDocument/2006/relationships/package" Target="../embeddings/Microsoft_Word_Document.docx"/><Relationship Id="rId1" Type="http://schemas.openxmlformats.org/officeDocument/2006/relationships/slideLayout" Target="../slideLayouts/slideLayout7.xml"/><Relationship Id="rId6" Type="http://schemas.openxmlformats.org/officeDocument/2006/relationships/oleObject" Target="../embeddings/oleObject7.bin"/><Relationship Id="rId11" Type="http://schemas.openxmlformats.org/officeDocument/2006/relationships/image" Target="../media/image9.emf"/><Relationship Id="rId5" Type="http://schemas.openxmlformats.org/officeDocument/2006/relationships/image" Target="../media/image11.png"/><Relationship Id="rId10" Type="http://schemas.openxmlformats.org/officeDocument/2006/relationships/oleObject" Target="../embeddings/oleObject9.bin"/><Relationship Id="rId4" Type="http://schemas.openxmlformats.org/officeDocument/2006/relationships/package" Target="../embeddings/Microsoft_Word_Document1.docx"/><Relationship Id="rId9" Type="http://schemas.openxmlformats.org/officeDocument/2006/relationships/image" Target="../media/image8.emf"/></Relationships>
</file>

<file path=ppt/slides/_rels/slide30.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6.png"/><Relationship Id="rId1" Type="http://schemas.openxmlformats.org/officeDocument/2006/relationships/slideLayout" Target="../slideLayouts/slideLayout16.xml"/><Relationship Id="rId5" Type="http://schemas.openxmlformats.org/officeDocument/2006/relationships/image" Target="../media/image79.wmf"/><Relationship Id="rId4" Type="http://schemas.openxmlformats.org/officeDocument/2006/relationships/oleObject" Target="../embeddings/oleObject49.bin"/></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80.wmf"/><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85.gif"/><Relationship Id="rId2" Type="http://schemas.openxmlformats.org/officeDocument/2006/relationships/image" Target="../media/image84.gif"/><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png"/><Relationship Id="rId1" Type="http://schemas.openxmlformats.org/officeDocument/2006/relationships/slideLayout" Target="../slideLayouts/slideLayout19.xml"/><Relationship Id="rId5" Type="http://schemas.openxmlformats.org/officeDocument/2006/relationships/image" Target="../media/image88.emf"/><Relationship Id="rId4" Type="http://schemas.openxmlformats.org/officeDocument/2006/relationships/oleObject" Target="../embeddings/oleObject50.bin"/></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7.emf"/><Relationship Id="rId7" Type="http://schemas.openxmlformats.org/officeDocument/2006/relationships/image" Target="../media/image9.emf"/><Relationship Id="rId2" Type="http://schemas.openxmlformats.org/officeDocument/2006/relationships/oleObject" Target="../embeddings/oleObject11.bin"/><Relationship Id="rId1" Type="http://schemas.openxmlformats.org/officeDocument/2006/relationships/slideLayout" Target="../slideLayouts/slideLayout7.xml"/><Relationship Id="rId6" Type="http://schemas.openxmlformats.org/officeDocument/2006/relationships/oleObject" Target="../embeddings/oleObject13.bin"/><Relationship Id="rId11" Type="http://schemas.openxmlformats.org/officeDocument/2006/relationships/image" Target="../media/image14.emf"/><Relationship Id="rId5" Type="http://schemas.openxmlformats.org/officeDocument/2006/relationships/image" Target="../media/image8.emf"/><Relationship Id="rId10" Type="http://schemas.openxmlformats.org/officeDocument/2006/relationships/oleObject" Target="../embeddings/oleObject15.bin"/><Relationship Id="rId4" Type="http://schemas.openxmlformats.org/officeDocument/2006/relationships/oleObject" Target="../embeddings/oleObject12.bin"/><Relationship Id="rId9" Type="http://schemas.openxmlformats.org/officeDocument/2006/relationships/image" Target="../media/image13.emf"/></Relationships>
</file>

<file path=ppt/slides/_rels/slide40.xml.rels><?xml version="1.0" encoding="UTF-8" standalone="yes"?>
<Relationships xmlns="http://schemas.openxmlformats.org/package/2006/relationships"><Relationship Id="rId8" Type="http://schemas.openxmlformats.org/officeDocument/2006/relationships/image" Target="../media/image92.wmf"/><Relationship Id="rId3" Type="http://schemas.openxmlformats.org/officeDocument/2006/relationships/oleObject" Target="../embeddings/oleObject51.bin"/><Relationship Id="rId7" Type="http://schemas.openxmlformats.org/officeDocument/2006/relationships/oleObject" Target="../embeddings/oleObject53.bin"/><Relationship Id="rId2" Type="http://schemas.openxmlformats.org/officeDocument/2006/relationships/image" Target="../media/image89.png"/><Relationship Id="rId1" Type="http://schemas.openxmlformats.org/officeDocument/2006/relationships/slideLayout" Target="../slideLayouts/slideLayout19.xml"/><Relationship Id="rId6" Type="http://schemas.openxmlformats.org/officeDocument/2006/relationships/image" Target="../media/image91.wmf"/><Relationship Id="rId11" Type="http://schemas.openxmlformats.org/officeDocument/2006/relationships/image" Target="../media/image87.jpeg"/><Relationship Id="rId5" Type="http://schemas.openxmlformats.org/officeDocument/2006/relationships/oleObject" Target="../embeddings/oleObject52.bin"/><Relationship Id="rId10" Type="http://schemas.openxmlformats.org/officeDocument/2006/relationships/image" Target="../media/image93.wmf"/><Relationship Id="rId4" Type="http://schemas.openxmlformats.org/officeDocument/2006/relationships/image" Target="../media/image90.wmf"/><Relationship Id="rId9" Type="http://schemas.openxmlformats.org/officeDocument/2006/relationships/oleObject" Target="../embeddings/oleObject54.bin"/></Relationships>
</file>

<file path=ppt/slides/_rels/slide41.xml.rels><?xml version="1.0" encoding="UTF-8" standalone="yes"?>
<Relationships xmlns="http://schemas.openxmlformats.org/package/2006/relationships"><Relationship Id="rId8" Type="http://schemas.openxmlformats.org/officeDocument/2006/relationships/image" Target="../media/image90.wmf"/><Relationship Id="rId3" Type="http://schemas.openxmlformats.org/officeDocument/2006/relationships/oleObject" Target="../embeddings/oleObject55.bin"/><Relationship Id="rId7" Type="http://schemas.openxmlformats.org/officeDocument/2006/relationships/oleObject" Target="../embeddings/oleObject56.bin"/><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image" Target="../media/image87.jpeg"/><Relationship Id="rId5" Type="http://schemas.openxmlformats.org/officeDocument/2006/relationships/image" Target="../media/image94.png"/><Relationship Id="rId4" Type="http://schemas.openxmlformats.org/officeDocument/2006/relationships/image" Target="../media/image91.wmf"/></Relationships>
</file>

<file path=ppt/slides/_rels/slide42.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oleObject" Target="../embeddings/oleObject57.bin"/><Relationship Id="rId1" Type="http://schemas.openxmlformats.org/officeDocument/2006/relationships/slideLayout" Target="../slideLayouts/slideLayout19.xml"/><Relationship Id="rId4" Type="http://schemas.openxmlformats.org/officeDocument/2006/relationships/image" Target="../media/image96.png"/></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61.bin"/><Relationship Id="rId3" Type="http://schemas.openxmlformats.org/officeDocument/2006/relationships/image" Target="../media/image97.wmf"/><Relationship Id="rId7" Type="http://schemas.openxmlformats.org/officeDocument/2006/relationships/image" Target="../media/image99.wmf"/><Relationship Id="rId2" Type="http://schemas.openxmlformats.org/officeDocument/2006/relationships/oleObject" Target="../embeddings/oleObject58.bin"/><Relationship Id="rId1" Type="http://schemas.openxmlformats.org/officeDocument/2006/relationships/slideLayout" Target="../slideLayouts/slideLayout19.xml"/><Relationship Id="rId6" Type="http://schemas.openxmlformats.org/officeDocument/2006/relationships/oleObject" Target="../embeddings/oleObject60.bin"/><Relationship Id="rId11" Type="http://schemas.openxmlformats.org/officeDocument/2006/relationships/image" Target="../media/image102.png"/><Relationship Id="rId5" Type="http://schemas.openxmlformats.org/officeDocument/2006/relationships/image" Target="../media/image98.wmf"/><Relationship Id="rId10" Type="http://schemas.openxmlformats.org/officeDocument/2006/relationships/image" Target="../media/image101.jpeg"/><Relationship Id="rId4" Type="http://schemas.openxmlformats.org/officeDocument/2006/relationships/oleObject" Target="../embeddings/oleObject59.bin"/><Relationship Id="rId9" Type="http://schemas.openxmlformats.org/officeDocument/2006/relationships/image" Target="../media/image100.wmf"/></Relationships>
</file>

<file path=ppt/slides/_rels/slide44.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oleObject" Target="../embeddings/oleObject62.bin"/><Relationship Id="rId1" Type="http://schemas.openxmlformats.org/officeDocument/2006/relationships/slideLayout" Target="../slideLayouts/slideLayout19.xml"/><Relationship Id="rId6" Type="http://schemas.openxmlformats.org/officeDocument/2006/relationships/image" Target="../media/image97.wmf"/><Relationship Id="rId5" Type="http://schemas.openxmlformats.org/officeDocument/2006/relationships/oleObject" Target="../embeddings/oleObject63.bin"/><Relationship Id="rId4" Type="http://schemas.openxmlformats.org/officeDocument/2006/relationships/image" Target="../media/image103.png"/></Relationships>
</file>

<file path=ppt/slides/_rels/slide4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9.xml"/><Relationship Id="rId5" Type="http://schemas.openxmlformats.org/officeDocument/2006/relationships/image" Target="../media/image97.wmf"/><Relationship Id="rId4" Type="http://schemas.openxmlformats.org/officeDocument/2006/relationships/oleObject" Target="../embeddings/oleObject64.bin"/></Relationships>
</file>

<file path=ppt/slides/_rels/slide4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audio" Target="../media/audio1.bin"/><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audio" Target="../media/audio1.bin"/><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oleObject" Target="../embeddings/oleObject65.bin"/><Relationship Id="rId1" Type="http://schemas.openxmlformats.org/officeDocument/2006/relationships/slideLayout" Target="../slideLayouts/slideLayout7.xml"/><Relationship Id="rId5" Type="http://schemas.openxmlformats.org/officeDocument/2006/relationships/image" Target="../media/image109.emf"/><Relationship Id="rId4" Type="http://schemas.openxmlformats.org/officeDocument/2006/relationships/oleObject" Target="../embeddings/oleObject66.bin"/></Relationships>
</file>

<file path=ppt/slides/_rels/slide49.x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oleObject" Target="../embeddings/oleObject67.bin"/><Relationship Id="rId1" Type="http://schemas.openxmlformats.org/officeDocument/2006/relationships/slideLayout" Target="../slideLayouts/slideLayout19.xml"/><Relationship Id="rId6" Type="http://schemas.openxmlformats.org/officeDocument/2006/relationships/image" Target="../media/image112.png"/><Relationship Id="rId5" Type="http://schemas.openxmlformats.org/officeDocument/2006/relationships/image" Target="../media/image111.wmf"/><Relationship Id="rId4" Type="http://schemas.openxmlformats.org/officeDocument/2006/relationships/oleObject" Target="../embeddings/oleObject68.bin"/></Relationships>
</file>

<file path=ppt/slides/_rels/slide5.xml.rels><?xml version="1.0" encoding="UTF-8" standalone="yes"?>
<Relationships xmlns="http://schemas.openxmlformats.org/package/2006/relationships"><Relationship Id="rId3" Type="http://schemas.openxmlformats.org/officeDocument/2006/relationships/image" Target="../media/image15.emf"/><Relationship Id="rId7" Type="http://schemas.openxmlformats.org/officeDocument/2006/relationships/image" Target="../media/image17.emf"/><Relationship Id="rId2" Type="http://schemas.openxmlformats.org/officeDocument/2006/relationships/oleObject" Target="../embeddings/oleObject16.bin"/><Relationship Id="rId1" Type="http://schemas.openxmlformats.org/officeDocument/2006/relationships/slideLayout" Target="../slideLayouts/slideLayout7.xml"/><Relationship Id="rId6" Type="http://schemas.openxmlformats.org/officeDocument/2006/relationships/oleObject" Target="../embeddings/oleObject18.bin"/><Relationship Id="rId5" Type="http://schemas.openxmlformats.org/officeDocument/2006/relationships/image" Target="../media/image16.emf"/><Relationship Id="rId4" Type="http://schemas.openxmlformats.org/officeDocument/2006/relationships/oleObject" Target="../embeddings/oleObject17.bin"/></Relationships>
</file>

<file path=ppt/slides/_rels/slide5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9.xml"/><Relationship Id="rId5" Type="http://schemas.openxmlformats.org/officeDocument/2006/relationships/image" Target="../media/image110.wmf"/><Relationship Id="rId4" Type="http://schemas.openxmlformats.org/officeDocument/2006/relationships/oleObject" Target="../embeddings/oleObject69.bin"/></Relationships>
</file>

<file path=ppt/slides/_rels/slide5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audio" Target="../media/audio1.bin"/><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audio" Target="../media/audio1.bin"/><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8" Type="http://schemas.openxmlformats.org/officeDocument/2006/relationships/image" Target="../media/image120.emf"/><Relationship Id="rId3" Type="http://schemas.openxmlformats.org/officeDocument/2006/relationships/image" Target="../media/image117.emf"/><Relationship Id="rId7" Type="http://schemas.openxmlformats.org/officeDocument/2006/relationships/oleObject" Target="../embeddings/oleObject72.bin"/><Relationship Id="rId2" Type="http://schemas.openxmlformats.org/officeDocument/2006/relationships/oleObject" Target="../embeddings/oleObject70.bin"/><Relationship Id="rId1" Type="http://schemas.openxmlformats.org/officeDocument/2006/relationships/slideLayout" Target="../slideLayouts/slideLayout41.xml"/><Relationship Id="rId6" Type="http://schemas.openxmlformats.org/officeDocument/2006/relationships/image" Target="../media/image119.png"/><Relationship Id="rId5" Type="http://schemas.openxmlformats.org/officeDocument/2006/relationships/image" Target="../media/image118.wmf"/><Relationship Id="rId4" Type="http://schemas.openxmlformats.org/officeDocument/2006/relationships/oleObject" Target="../embeddings/oleObject71.bin"/></Relationships>
</file>

<file path=ppt/slides/_rels/slide54.xml.rels><?xml version="1.0" encoding="UTF-8" standalone="yes"?>
<Relationships xmlns="http://schemas.openxmlformats.org/package/2006/relationships"><Relationship Id="rId8" Type="http://schemas.openxmlformats.org/officeDocument/2006/relationships/image" Target="../media/image117.emf"/><Relationship Id="rId3" Type="http://schemas.openxmlformats.org/officeDocument/2006/relationships/image" Target="../media/image121.wmf"/><Relationship Id="rId7" Type="http://schemas.openxmlformats.org/officeDocument/2006/relationships/oleObject" Target="../embeddings/oleObject75.bin"/><Relationship Id="rId2" Type="http://schemas.openxmlformats.org/officeDocument/2006/relationships/oleObject" Target="../embeddings/oleObject73.bin"/><Relationship Id="rId1" Type="http://schemas.openxmlformats.org/officeDocument/2006/relationships/slideLayout" Target="../slideLayouts/slideLayout41.xml"/><Relationship Id="rId6" Type="http://schemas.openxmlformats.org/officeDocument/2006/relationships/image" Target="../media/image123.png"/><Relationship Id="rId5" Type="http://schemas.openxmlformats.org/officeDocument/2006/relationships/image" Target="../media/image122.wmf"/><Relationship Id="rId4" Type="http://schemas.openxmlformats.org/officeDocument/2006/relationships/oleObject" Target="../embeddings/oleObject74.bin"/></Relationships>
</file>

<file path=ppt/slides/_rels/slide55.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24.wmf"/><Relationship Id="rId7" Type="http://schemas.openxmlformats.org/officeDocument/2006/relationships/image" Target="../media/image122.wmf"/><Relationship Id="rId2" Type="http://schemas.openxmlformats.org/officeDocument/2006/relationships/oleObject" Target="../embeddings/oleObject76.bin"/><Relationship Id="rId1" Type="http://schemas.openxmlformats.org/officeDocument/2006/relationships/slideLayout" Target="../slideLayouts/slideLayout41.xml"/><Relationship Id="rId6" Type="http://schemas.openxmlformats.org/officeDocument/2006/relationships/oleObject" Target="../embeddings/oleObject78.bin"/><Relationship Id="rId5" Type="http://schemas.openxmlformats.org/officeDocument/2006/relationships/image" Target="../media/image121.wmf"/><Relationship Id="rId4" Type="http://schemas.openxmlformats.org/officeDocument/2006/relationships/oleObject" Target="../embeddings/oleObject77.bin"/></Relationships>
</file>

<file path=ppt/slides/_rels/slide56.xml.rels><?xml version="1.0" encoding="UTF-8" standalone="yes"?>
<Relationships xmlns="http://schemas.openxmlformats.org/package/2006/relationships"><Relationship Id="rId8" Type="http://schemas.openxmlformats.org/officeDocument/2006/relationships/image" Target="../media/image128.wmf"/><Relationship Id="rId3" Type="http://schemas.openxmlformats.org/officeDocument/2006/relationships/image" Target="../media/image125.wmf"/><Relationship Id="rId7" Type="http://schemas.openxmlformats.org/officeDocument/2006/relationships/oleObject" Target="../embeddings/oleObject81.bin"/><Relationship Id="rId2" Type="http://schemas.openxmlformats.org/officeDocument/2006/relationships/oleObject" Target="../embeddings/oleObject79.bin"/><Relationship Id="rId1" Type="http://schemas.openxmlformats.org/officeDocument/2006/relationships/slideLayout" Target="../slideLayouts/slideLayout41.xml"/><Relationship Id="rId6" Type="http://schemas.openxmlformats.org/officeDocument/2006/relationships/image" Target="../media/image127.png"/><Relationship Id="rId5" Type="http://schemas.openxmlformats.org/officeDocument/2006/relationships/image" Target="../media/image126.wmf"/><Relationship Id="rId10" Type="http://schemas.openxmlformats.org/officeDocument/2006/relationships/image" Target="../media/image129.wmf"/><Relationship Id="rId4" Type="http://schemas.openxmlformats.org/officeDocument/2006/relationships/oleObject" Target="../embeddings/oleObject80.bin"/><Relationship Id="rId9" Type="http://schemas.openxmlformats.org/officeDocument/2006/relationships/oleObject" Target="../embeddings/oleObject82.bin"/></Relationships>
</file>

<file path=ppt/slides/_rels/slide57.xml.rels><?xml version="1.0" encoding="UTF-8" standalone="yes"?>
<Relationships xmlns="http://schemas.openxmlformats.org/package/2006/relationships"><Relationship Id="rId8" Type="http://schemas.openxmlformats.org/officeDocument/2006/relationships/image" Target="../media/image133.wmf"/><Relationship Id="rId3" Type="http://schemas.openxmlformats.org/officeDocument/2006/relationships/image" Target="../media/image130.wmf"/><Relationship Id="rId7" Type="http://schemas.openxmlformats.org/officeDocument/2006/relationships/oleObject" Target="../embeddings/oleObject85.bin"/><Relationship Id="rId2" Type="http://schemas.openxmlformats.org/officeDocument/2006/relationships/oleObject" Target="../embeddings/oleObject83.bin"/><Relationship Id="rId1" Type="http://schemas.openxmlformats.org/officeDocument/2006/relationships/slideLayout" Target="../slideLayouts/slideLayout41.xml"/><Relationship Id="rId6" Type="http://schemas.openxmlformats.org/officeDocument/2006/relationships/image" Target="../media/image132.wmf"/><Relationship Id="rId5" Type="http://schemas.openxmlformats.org/officeDocument/2006/relationships/oleObject" Target="../embeddings/oleObject84.bin"/><Relationship Id="rId4" Type="http://schemas.openxmlformats.org/officeDocument/2006/relationships/image" Target="../media/image131.png"/></Relationships>
</file>

<file path=ppt/slides/_rels/slide5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audio" Target="../media/audio1.bin"/><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audio" Target="../media/audio1.bin"/><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oleObject" Target="../embeddings/oleObject19.bin"/><Relationship Id="rId1" Type="http://schemas.openxmlformats.org/officeDocument/2006/relationships/slideLayout" Target="../slideLayouts/slideLayout2.xml"/><Relationship Id="rId6" Type="http://schemas.openxmlformats.org/officeDocument/2006/relationships/image" Target="../media/image20.wmf"/><Relationship Id="rId5" Type="http://schemas.openxmlformats.org/officeDocument/2006/relationships/image" Target="../media/image19.wmf"/><Relationship Id="rId4" Type="http://schemas.openxmlformats.org/officeDocument/2006/relationships/oleObject" Target="../embeddings/oleObject20.bin"/></Relationships>
</file>

<file path=ppt/slides/_rels/slide6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audio" Target="../media/audio1.bin"/><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audio" Target="../media/audio1.bin"/><Relationship Id="rId1" Type="http://schemas.openxmlformats.org/officeDocument/2006/relationships/slideLayout" Target="../slideLayouts/slideLayout30.xml"/></Relationships>
</file>

<file path=ppt/slides/_rels/slide6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audio" Target="../media/audio1.bin"/><Relationship Id="rId1" Type="http://schemas.openxmlformats.org/officeDocument/2006/relationships/slideLayout" Target="../slideLayouts/slideLayout30.xml"/></Relationships>
</file>

<file path=ppt/slides/_rels/slide63.xml.rels><?xml version="1.0" encoding="UTF-8" standalone="yes"?>
<Relationships xmlns="http://schemas.openxmlformats.org/package/2006/relationships"><Relationship Id="rId8" Type="http://schemas.openxmlformats.org/officeDocument/2006/relationships/image" Target="../media/image130.wmf"/><Relationship Id="rId3" Type="http://schemas.openxmlformats.org/officeDocument/2006/relationships/image" Target="../media/image133.wmf"/><Relationship Id="rId7" Type="http://schemas.openxmlformats.org/officeDocument/2006/relationships/oleObject" Target="../embeddings/oleObject88.bin"/><Relationship Id="rId12" Type="http://schemas.openxmlformats.org/officeDocument/2006/relationships/image" Target="../media/image140.wmf"/><Relationship Id="rId2" Type="http://schemas.openxmlformats.org/officeDocument/2006/relationships/oleObject" Target="../embeddings/oleObject86.bin"/><Relationship Id="rId1" Type="http://schemas.openxmlformats.org/officeDocument/2006/relationships/slideLayout" Target="../slideLayouts/slideLayout36.xml"/><Relationship Id="rId6" Type="http://schemas.openxmlformats.org/officeDocument/2006/relationships/image" Target="../media/image139.wmf"/><Relationship Id="rId11" Type="http://schemas.openxmlformats.org/officeDocument/2006/relationships/oleObject" Target="../embeddings/oleObject90.bin"/><Relationship Id="rId5" Type="http://schemas.openxmlformats.org/officeDocument/2006/relationships/oleObject" Target="../embeddings/oleObject87.bin"/><Relationship Id="rId10" Type="http://schemas.openxmlformats.org/officeDocument/2006/relationships/image" Target="../media/image132.wmf"/><Relationship Id="rId4" Type="http://schemas.openxmlformats.org/officeDocument/2006/relationships/image" Target="../media/image131.png"/><Relationship Id="rId9" Type="http://schemas.openxmlformats.org/officeDocument/2006/relationships/oleObject" Target="../embeddings/oleObject89.bin"/></Relationships>
</file>

<file path=ppt/slides/_rels/slide64.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141.jpeg"/><Relationship Id="rId1" Type="http://schemas.openxmlformats.org/officeDocument/2006/relationships/slideLayout" Target="../slideLayouts/slideLayout41.xml"/></Relationships>
</file>

<file path=ppt/slides/_rels/slide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5.wmf"/><Relationship Id="rId7" Type="http://schemas.openxmlformats.org/officeDocument/2006/relationships/image" Target="../media/image27.wmf"/><Relationship Id="rId2" Type="http://schemas.openxmlformats.org/officeDocument/2006/relationships/oleObject" Target="../embeddings/oleObject21.bin"/><Relationship Id="rId1" Type="http://schemas.openxmlformats.org/officeDocument/2006/relationships/slideLayout" Target="../slideLayouts/slideLayout7.xml"/><Relationship Id="rId6" Type="http://schemas.openxmlformats.org/officeDocument/2006/relationships/oleObject" Target="../embeddings/oleObject23.bin"/><Relationship Id="rId5" Type="http://schemas.openxmlformats.org/officeDocument/2006/relationships/image" Target="../media/image26.wmf"/><Relationship Id="rId4" Type="http://schemas.openxmlformats.org/officeDocument/2006/relationships/oleObject" Target="../embeddings/oleObject2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Lecture 7: Hydrogen atom </a:t>
            </a:r>
            <a:r>
              <a:rPr lang="en-US" sz="2400" b="1" u="sng" dirty="0" err="1">
                <a:solidFill>
                  <a:srgbClr val="3333FF"/>
                </a:solidFill>
                <a:effectLst>
                  <a:outerShdw blurRad="38100" dist="38100" dir="2700000" algn="tl">
                    <a:srgbClr val="000000">
                      <a:alpha val="43137"/>
                    </a:srgbClr>
                  </a:outerShdw>
                </a:effectLst>
                <a:latin typeface="Georgia" pitchFamily="18" charset="0"/>
              </a:rPr>
              <a:t>wavefunctions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pic>
        <p:nvPicPr>
          <p:cNvPr id="20" name="Picture 2" descr="660px-Hydrogen_Density_Plots"/>
          <p:cNvPicPr>
            <a:picLocks noChangeAspect="1" noChangeArrowheads="1"/>
          </p:cNvPicPr>
          <p:nvPr/>
        </p:nvPicPr>
        <p:blipFill>
          <a:blip r:embed="rId2" cstate="print"/>
          <a:srcRect/>
          <a:stretch>
            <a:fillRect/>
          </a:stretch>
        </p:blipFill>
        <p:spPr bwMode="auto">
          <a:xfrm>
            <a:off x="1295400" y="1143000"/>
            <a:ext cx="6286499" cy="5715000"/>
          </a:xfrm>
          <a:prstGeom prst="rect">
            <a:avLst/>
          </a:prstGeom>
          <a:noFill/>
          <a:ln w="9525">
            <a:noFill/>
            <a:miter lim="800000"/>
            <a:headEnd/>
            <a:tailEnd/>
          </a:ln>
        </p:spPr>
      </p:pic>
    </p:spTree>
    <p:extLst>
      <p:ext uri="{BB962C8B-B14F-4D97-AF65-F5344CB8AC3E}">
        <p14:creationId xmlns:p14="http://schemas.microsoft.com/office/powerpoint/2010/main" val="4205562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 1"/>
          <p:cNvPicPr>
            <a:picLocks noChangeAspect="1"/>
          </p:cNvPicPr>
          <p:nvPr/>
        </p:nvPicPr>
        <p:blipFill rotWithShape="1">
          <a:blip r:embed="rId2"/>
          <a:srcRect t="10502"/>
          <a:stretch/>
        </p:blipFill>
        <p:spPr>
          <a:xfrm>
            <a:off x="0" y="729539"/>
            <a:ext cx="9144000" cy="6108812"/>
          </a:xfrm>
          <a:prstGeom prst="rect">
            <a:avLst/>
          </a:prstGeom>
        </p:spPr>
      </p:pic>
      <p:sp>
        <p:nvSpPr>
          <p:cNvPr id="3" name="Text Box 5"/>
          <p:cNvSpPr txBox="1">
            <a:spLocks noChangeArrowheads="1"/>
          </p:cNvSpPr>
          <p:nvPr/>
        </p:nvSpPr>
        <p:spPr bwMode="auto">
          <a:xfrm>
            <a:off x="1143000" y="0"/>
            <a:ext cx="6800860" cy="584776"/>
          </a:xfrm>
          <a:prstGeom prst="rect">
            <a:avLst/>
          </a:prstGeom>
          <a:noFill/>
          <a:ln w="9525">
            <a:noFill/>
            <a:miter lim="800000"/>
            <a:headEnd/>
            <a:tailEnd/>
          </a:ln>
        </p:spPr>
        <p:txBody>
          <a:bodyPr wrap="none">
            <a:spAutoFit/>
          </a:bodyPr>
          <a:lstStyle/>
          <a:p>
            <a:r>
              <a:rPr lang="en-US" sz="3200" dirty="0">
                <a:latin typeface="Georgia"/>
                <a:cs typeface="Georgia"/>
              </a:rPr>
              <a:t>H-Atom Complete </a:t>
            </a:r>
            <a:r>
              <a:rPr lang="en-US" sz="3200" dirty="0">
                <a:latin typeface="Symbol" charset="2"/>
                <a:cs typeface="Symbol" charset="2"/>
              </a:rPr>
              <a:t>Y</a:t>
            </a:r>
            <a:r>
              <a:rPr lang="en-US" sz="3200" dirty="0">
                <a:latin typeface="Georgia"/>
                <a:cs typeface="Georgia"/>
              </a:rPr>
              <a:t>(</a:t>
            </a:r>
            <a:r>
              <a:rPr lang="en-US" sz="3200" dirty="0" err="1">
                <a:latin typeface="Georgia"/>
                <a:cs typeface="Georgia"/>
              </a:rPr>
              <a:t>r,</a:t>
            </a:r>
            <a:r>
              <a:rPr lang="en-US" sz="3200" dirty="0" err="1">
                <a:latin typeface="Symbol" charset="2"/>
                <a:cs typeface="Symbol" charset="2"/>
              </a:rPr>
              <a:t>q</a:t>
            </a:r>
            <a:r>
              <a:rPr lang="en-US" sz="3200" dirty="0" err="1">
                <a:latin typeface="Georgia"/>
                <a:cs typeface="Georgia"/>
              </a:rPr>
              <a:t>,</a:t>
            </a:r>
            <a:r>
              <a:rPr lang="en-US" sz="3200" dirty="0" err="1">
                <a:latin typeface="Symbol" charset="2"/>
                <a:cs typeface="Symbol" charset="2"/>
              </a:rPr>
              <a:t>f</a:t>
            </a:r>
            <a:r>
              <a:rPr lang="en-US" sz="3200" dirty="0">
                <a:latin typeface="Georgia"/>
                <a:cs typeface="Georgia"/>
              </a:rPr>
              <a:t>) for n=1,2</a:t>
            </a:r>
          </a:p>
        </p:txBody>
      </p:sp>
      <p:sp>
        <p:nvSpPr>
          <p:cNvPr id="4" name="Text Box 12"/>
          <p:cNvSpPr txBox="1">
            <a:spLocks noChangeArrowheads="1"/>
          </p:cNvSpPr>
          <p:nvPr/>
        </p:nvSpPr>
        <p:spPr bwMode="auto">
          <a:xfrm>
            <a:off x="4572000" y="2133600"/>
            <a:ext cx="3159839" cy="400110"/>
          </a:xfrm>
          <a:prstGeom prst="rect">
            <a:avLst/>
          </a:prstGeom>
          <a:solidFill>
            <a:srgbClr val="CCFFFF"/>
          </a:solidFill>
          <a:ln w="9525">
            <a:noFill/>
            <a:miter lim="800000"/>
            <a:headEnd/>
            <a:tailEnd/>
          </a:ln>
        </p:spPr>
        <p:txBody>
          <a:bodyPr wrap="none">
            <a:spAutoFit/>
          </a:bodyPr>
          <a:lstStyle/>
          <a:p>
            <a:r>
              <a:rPr lang="en-US" sz="2000" dirty="0">
                <a:solidFill>
                  <a:srgbClr val="CC0000"/>
                </a:solidFill>
                <a:latin typeface="Georgia"/>
                <a:cs typeface="Georgia"/>
              </a:rPr>
              <a:t>Note: R</a:t>
            </a:r>
            <a:r>
              <a:rPr lang="en-US" sz="2000" baseline="-25000" dirty="0">
                <a:solidFill>
                  <a:srgbClr val="CC0000"/>
                </a:solidFill>
                <a:latin typeface="Georgia"/>
                <a:cs typeface="Georgia"/>
              </a:rPr>
              <a:t>nl</a:t>
            </a:r>
            <a:r>
              <a:rPr lang="en-US" sz="2000" dirty="0">
                <a:solidFill>
                  <a:srgbClr val="CC0000"/>
                </a:solidFill>
                <a:latin typeface="Georgia"/>
                <a:cs typeface="Georgia"/>
                <a:sym typeface="Wingdings" pitchFamily="2" charset="2"/>
              </a:rPr>
              <a:t>0 as </a:t>
            </a:r>
            <a:r>
              <a:rPr lang="en-US" sz="2000" dirty="0" err="1">
                <a:solidFill>
                  <a:srgbClr val="CC0000"/>
                </a:solidFill>
                <a:latin typeface="Georgia"/>
                <a:cs typeface="Georgia"/>
                <a:sym typeface="Wingdings" pitchFamily="2" charset="2"/>
              </a:rPr>
              <a:t>rinfinity</a:t>
            </a:r>
            <a:endParaRPr lang="en-US" sz="2000" dirty="0">
              <a:solidFill>
                <a:srgbClr val="CC0000"/>
              </a:solidFill>
              <a:latin typeface="Georgia"/>
              <a:cs typeface="Georgia"/>
            </a:endParaRPr>
          </a:p>
        </p:txBody>
      </p:sp>
    </p:spTree>
    <p:extLst>
      <p:ext uri="{BB962C8B-B14F-4D97-AF65-F5344CB8AC3E}">
        <p14:creationId xmlns:p14="http://schemas.microsoft.com/office/powerpoint/2010/main" val="2497915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304800" y="-152400"/>
            <a:ext cx="8763000" cy="1143000"/>
          </a:xfrm>
          <a:noFill/>
        </p:spPr>
        <p:txBody>
          <a:bodyPr>
            <a:normAutofit/>
          </a:bodyPr>
          <a:lstStyle/>
          <a:p>
            <a:pPr>
              <a:tabLst>
                <a:tab pos="7888288" algn="l"/>
              </a:tabLst>
            </a:pPr>
            <a:r>
              <a:rPr lang="en-US" sz="4000" dirty="0">
                <a:solidFill>
                  <a:srgbClr val="FFC000"/>
                </a:solidFill>
                <a:latin typeface="Georgia"/>
                <a:cs typeface="Georgia"/>
              </a:rPr>
              <a:t>So, what is an orbital?</a:t>
            </a:r>
          </a:p>
        </p:txBody>
      </p:sp>
      <p:pic>
        <p:nvPicPr>
          <p:cNvPr id="30723" name="Picture 3" descr="ao"/>
          <p:cNvPicPr>
            <a:picLocks noChangeAspect="1" noChangeArrowheads="1"/>
          </p:cNvPicPr>
          <p:nvPr/>
        </p:nvPicPr>
        <p:blipFill rotWithShape="1">
          <a:blip r:embed="rId2" cstate="print"/>
          <a:srcRect l="20651" r="21441" b="36934"/>
          <a:stretch/>
        </p:blipFill>
        <p:spPr bwMode="auto">
          <a:xfrm>
            <a:off x="1320800" y="968261"/>
            <a:ext cx="6328227" cy="4921479"/>
          </a:xfrm>
          <a:prstGeom prst="rect">
            <a:avLst/>
          </a:prstGeom>
          <a:noFill/>
          <a:ln w="9525">
            <a:noFill/>
            <a:miter lim="800000"/>
            <a:headEnd/>
            <a:tailEnd/>
          </a:ln>
        </p:spPr>
      </p:pic>
      <p:sp>
        <p:nvSpPr>
          <p:cNvPr id="30724" name="Text Box 4"/>
          <p:cNvSpPr txBox="1">
            <a:spLocks noChangeArrowheads="1"/>
          </p:cNvSpPr>
          <p:nvPr/>
        </p:nvSpPr>
        <p:spPr bwMode="auto">
          <a:xfrm>
            <a:off x="0" y="5867400"/>
            <a:ext cx="9296135" cy="461665"/>
          </a:xfrm>
          <a:prstGeom prst="rect">
            <a:avLst/>
          </a:prstGeom>
          <a:noFill/>
          <a:ln w="9525">
            <a:noFill/>
            <a:miter lim="800000"/>
            <a:headEnd/>
            <a:tailEnd/>
          </a:ln>
        </p:spPr>
        <p:txBody>
          <a:bodyPr wrap="none">
            <a:spAutoFit/>
          </a:bodyPr>
          <a:lstStyle/>
          <a:p>
            <a:r>
              <a:rPr lang="en-US" sz="2400" b="1" dirty="0">
                <a:solidFill>
                  <a:srgbClr val="00FF00"/>
                </a:solidFill>
                <a:effectLst>
                  <a:outerShdw blurRad="38100" dist="38100" dir="2700000" algn="tl">
                    <a:srgbClr val="000000">
                      <a:alpha val="43137"/>
                    </a:srgbClr>
                  </a:outerShdw>
                </a:effectLst>
                <a:latin typeface="Georgia"/>
                <a:cs typeface="Georgia"/>
              </a:rPr>
              <a:t>Are these what chemists refer to as pictures of “Orbitals”?</a:t>
            </a:r>
          </a:p>
        </p:txBody>
      </p:sp>
      <p:sp>
        <p:nvSpPr>
          <p:cNvPr id="5" name="Text Box 4"/>
          <p:cNvSpPr txBox="1">
            <a:spLocks noChangeArrowheads="1"/>
          </p:cNvSpPr>
          <p:nvPr/>
        </p:nvSpPr>
        <p:spPr bwMode="auto">
          <a:xfrm>
            <a:off x="217323" y="6410980"/>
            <a:ext cx="8905002" cy="523220"/>
          </a:xfrm>
          <a:prstGeom prst="rect">
            <a:avLst/>
          </a:prstGeom>
          <a:noFill/>
          <a:ln w="9525">
            <a:noFill/>
            <a:miter lim="800000"/>
            <a:headEnd/>
            <a:tailEnd/>
          </a:ln>
        </p:spPr>
        <p:txBody>
          <a:bodyPr wrap="none">
            <a:spAutoFit/>
          </a:bodyPr>
          <a:lstStyle/>
          <a:p>
            <a:r>
              <a:rPr lang="en-US" sz="2800" b="1" u="sng" dirty="0">
                <a:solidFill>
                  <a:srgbClr val="800000"/>
                </a:solidFill>
                <a:effectLst>
                  <a:outerShdw blurRad="38100" dist="38100" dir="2700000" algn="tl">
                    <a:srgbClr val="000000">
                      <a:alpha val="43137"/>
                    </a:srgbClr>
                  </a:outerShdw>
                </a:effectLst>
                <a:latin typeface="Comic Sans MS" pitchFamily="66" charset="0"/>
              </a:rPr>
              <a:t>Definition</a:t>
            </a:r>
            <a:r>
              <a:rPr lang="en-US" sz="2800" b="1" dirty="0">
                <a:solidFill>
                  <a:srgbClr val="800000"/>
                </a:solidFill>
                <a:effectLst>
                  <a:outerShdw blurRad="38100" dist="38100" dir="2700000" algn="tl">
                    <a:srgbClr val="000000">
                      <a:alpha val="43137"/>
                    </a:srgbClr>
                  </a:outerShdw>
                </a:effectLst>
                <a:latin typeface="Comic Sans MS" pitchFamily="66" charset="0"/>
              </a:rPr>
              <a:t>:“Orbital” is an 1-electron </a:t>
            </a:r>
            <a:r>
              <a:rPr lang="en-US" sz="2800" b="1" dirty="0" err="1">
                <a:solidFill>
                  <a:srgbClr val="800000"/>
                </a:solidFill>
                <a:effectLst>
                  <a:outerShdw blurRad="38100" dist="38100" dir="2700000" algn="tl">
                    <a:srgbClr val="000000">
                      <a:alpha val="43137"/>
                    </a:srgbClr>
                  </a:outerShdw>
                </a:effectLst>
                <a:latin typeface="Comic Sans MS" pitchFamily="66" charset="0"/>
              </a:rPr>
              <a:t>wavefunction</a:t>
            </a:r>
            <a:endParaRPr lang="en-US" sz="2800" b="1" dirty="0">
              <a:solidFill>
                <a:srgbClr val="800000"/>
              </a:solidFill>
              <a:effectLst>
                <a:outerShdw blurRad="38100" dist="38100" dir="2700000" algn="tl">
                  <a:srgbClr val="000000">
                    <a:alpha val="43137"/>
                  </a:srgbClr>
                </a:outerShdw>
              </a:effectLst>
              <a:latin typeface="Comic Sans MS" pitchFamily="66" charset="0"/>
            </a:endParaRPr>
          </a:p>
        </p:txBody>
      </p:sp>
    </p:spTree>
    <p:extLst>
      <p:ext uri="{BB962C8B-B14F-4D97-AF65-F5344CB8AC3E}">
        <p14:creationId xmlns:p14="http://schemas.microsoft.com/office/powerpoint/2010/main" val="29724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0" tmFilter="0, 0; .2, .5; .8, .5; 1, 0"/>
                                        <p:tgtEl>
                                          <p:spTgt spid="5"/>
                                        </p:tgtEl>
                                      </p:cBhvr>
                                    </p:animEffect>
                                    <p:animScale>
                                      <p:cBhvr>
                                        <p:cTn id="12" dur="250" autoRev="1" fill="hold"/>
                                        <p:tgtEl>
                                          <p:spTgt spid="5"/>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2"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5" grpId="2"/>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43200" y="60960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1s and 2s </a:t>
            </a:r>
            <a:r>
              <a:rPr lang="en-US" sz="2400" b="1" u="sng" dirty="0" err="1">
                <a:solidFill>
                  <a:srgbClr val="3333FF"/>
                </a:solidFill>
                <a:effectLst>
                  <a:outerShdw blurRad="38100" dist="38100" dir="2700000" algn="tl">
                    <a:srgbClr val="000000">
                      <a:alpha val="43137"/>
                    </a:srgbClr>
                  </a:outerShdw>
                </a:effectLst>
                <a:latin typeface="Georgia" pitchFamily="18" charset="0"/>
                <a:sym typeface="Symbol"/>
              </a:rPr>
              <a:t>Orbitals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graphicFrame>
        <p:nvGraphicFramePr>
          <p:cNvPr id="335876" name="Object 8"/>
          <p:cNvGraphicFramePr>
            <a:graphicFrameLocks noChangeAspect="1"/>
          </p:cNvGraphicFramePr>
          <p:nvPr/>
        </p:nvGraphicFramePr>
        <p:xfrm>
          <a:off x="914400" y="1219200"/>
          <a:ext cx="4746625" cy="2247900"/>
        </p:xfrm>
        <a:graphic>
          <a:graphicData uri="http://schemas.openxmlformats.org/presentationml/2006/ole">
            <mc:AlternateContent xmlns:mc="http://schemas.openxmlformats.org/markup-compatibility/2006">
              <mc:Choice xmlns:v="urn:schemas-microsoft-com:vml" Requires="v">
                <p:oleObj name="Equation" r:id="rId2" imgW="2717800" imgH="1282700" progId="">
                  <p:embed/>
                </p:oleObj>
              </mc:Choice>
              <mc:Fallback>
                <p:oleObj name="Equation" r:id="rId2" imgW="2717800" imgH="1282700" progId="">
                  <p:embed/>
                  <p:pic>
                    <p:nvPicPr>
                      <p:cNvPr id="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219200"/>
                        <a:ext cx="4746625" cy="2247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0" name="Rectangle 9"/>
          <p:cNvSpPr/>
          <p:nvPr/>
        </p:nvSpPr>
        <p:spPr>
          <a:xfrm>
            <a:off x="914400" y="4038600"/>
            <a:ext cx="2971800" cy="461665"/>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sym typeface="Symbol"/>
              </a:rPr>
              <a:t>Functions of only ‘</a:t>
            </a:r>
            <a:r>
              <a:rPr lang="en-US" sz="2400" i="1" dirty="0">
                <a:solidFill>
                  <a:prstClr val="black"/>
                </a:solidFill>
                <a:latin typeface="Georgia" pitchFamily="18" charset="0"/>
                <a:sym typeface="Symbol"/>
              </a:rPr>
              <a:t>r</a:t>
            </a:r>
            <a:r>
              <a:rPr lang="en-US" sz="2400" dirty="0">
                <a:solidFill>
                  <a:prstClr val="black"/>
                </a:solidFill>
                <a:latin typeface="Georgia" pitchFamily="18" charset="0"/>
                <a:sym typeface="Symbol"/>
              </a:rPr>
              <a:t>’</a:t>
            </a:r>
          </a:p>
        </p:txBody>
      </p:sp>
      <p:sp>
        <p:nvSpPr>
          <p:cNvPr id="5" name="Text Box 5"/>
          <p:cNvSpPr txBox="1">
            <a:spLocks noChangeArrowheads="1"/>
          </p:cNvSpPr>
          <p:nvPr/>
        </p:nvSpPr>
        <p:spPr bwMode="auto">
          <a:xfrm>
            <a:off x="0" y="0"/>
            <a:ext cx="7943860" cy="584776"/>
          </a:xfrm>
          <a:prstGeom prst="rect">
            <a:avLst/>
          </a:prstGeom>
          <a:noFill/>
          <a:ln w="9525">
            <a:noFill/>
            <a:miter lim="800000"/>
            <a:headEnd/>
            <a:tailEnd/>
          </a:ln>
        </p:spPr>
        <p:txBody>
          <a:bodyPr wrap="square">
            <a:spAutoFit/>
          </a:bodyPr>
          <a:lstStyle/>
          <a:p>
            <a:r>
              <a:rPr lang="en-US" sz="3200" dirty="0">
                <a:latin typeface="Georgia"/>
                <a:cs typeface="Georgia"/>
              </a:rPr>
              <a:t>H-Atom Complete </a:t>
            </a:r>
            <a:r>
              <a:rPr lang="en-US" sz="3200" dirty="0">
                <a:latin typeface="Symbol" charset="2"/>
                <a:cs typeface="Symbol" charset="2"/>
              </a:rPr>
              <a:t>Y</a:t>
            </a:r>
            <a:r>
              <a:rPr lang="en-US" sz="3200" dirty="0">
                <a:latin typeface="Georgia"/>
                <a:cs typeface="Georgia"/>
              </a:rPr>
              <a:t>(</a:t>
            </a:r>
            <a:r>
              <a:rPr lang="en-US" sz="3200" dirty="0" err="1">
                <a:latin typeface="Georgia"/>
                <a:cs typeface="Georgia"/>
              </a:rPr>
              <a:t>r,</a:t>
            </a:r>
            <a:r>
              <a:rPr lang="en-US" sz="3200" dirty="0" err="1">
                <a:latin typeface="Symbol" charset="2"/>
                <a:cs typeface="Symbol" charset="2"/>
              </a:rPr>
              <a:t>q</a:t>
            </a:r>
            <a:r>
              <a:rPr lang="en-US" sz="3200" dirty="0" err="1">
                <a:latin typeface="Georgia"/>
                <a:cs typeface="Georgia"/>
              </a:rPr>
              <a:t>,</a:t>
            </a:r>
            <a:r>
              <a:rPr lang="en-US" sz="3200" dirty="0" err="1">
                <a:latin typeface="Symbol" charset="2"/>
                <a:cs typeface="Symbol" charset="2"/>
              </a:rPr>
              <a:t>f</a:t>
            </a:r>
            <a:r>
              <a:rPr lang="en-US" sz="3200" dirty="0">
                <a:latin typeface="Georgia"/>
                <a:cs typeface="Georgia"/>
              </a:rPr>
              <a:t>) for n=1,2</a:t>
            </a:r>
          </a:p>
        </p:txBody>
      </p:sp>
      <p:sp>
        <p:nvSpPr>
          <p:cNvPr id="6" name="Text Box 12"/>
          <p:cNvSpPr txBox="1">
            <a:spLocks noChangeArrowheads="1"/>
          </p:cNvSpPr>
          <p:nvPr/>
        </p:nvSpPr>
        <p:spPr bwMode="auto">
          <a:xfrm>
            <a:off x="4572000" y="1981200"/>
            <a:ext cx="3159839" cy="400110"/>
          </a:xfrm>
          <a:prstGeom prst="rect">
            <a:avLst/>
          </a:prstGeom>
          <a:solidFill>
            <a:srgbClr val="CCFFFF"/>
          </a:solidFill>
          <a:ln w="9525">
            <a:noFill/>
            <a:miter lim="800000"/>
            <a:headEnd/>
            <a:tailEnd/>
          </a:ln>
        </p:spPr>
        <p:txBody>
          <a:bodyPr wrap="none">
            <a:spAutoFit/>
          </a:bodyPr>
          <a:lstStyle/>
          <a:p>
            <a:r>
              <a:rPr lang="en-US" sz="2000" dirty="0">
                <a:solidFill>
                  <a:srgbClr val="CC0000"/>
                </a:solidFill>
                <a:latin typeface="Georgia"/>
                <a:cs typeface="Georgia"/>
              </a:rPr>
              <a:t>Note: R</a:t>
            </a:r>
            <a:r>
              <a:rPr lang="en-US" sz="2000" baseline="-25000" dirty="0">
                <a:solidFill>
                  <a:srgbClr val="CC0000"/>
                </a:solidFill>
                <a:latin typeface="Georgia"/>
                <a:cs typeface="Georgia"/>
              </a:rPr>
              <a:t>nl</a:t>
            </a:r>
            <a:r>
              <a:rPr lang="en-US" sz="2000" dirty="0">
                <a:solidFill>
                  <a:srgbClr val="CC0000"/>
                </a:solidFill>
                <a:latin typeface="Georgia"/>
                <a:cs typeface="Georgia"/>
                <a:sym typeface="Wingdings" pitchFamily="2" charset="2"/>
              </a:rPr>
              <a:t>0 as </a:t>
            </a:r>
            <a:r>
              <a:rPr lang="en-US" sz="2000" dirty="0" err="1">
                <a:solidFill>
                  <a:srgbClr val="CC0000"/>
                </a:solidFill>
                <a:latin typeface="Georgia"/>
                <a:cs typeface="Georgia"/>
                <a:sym typeface="Wingdings" pitchFamily="2" charset="2"/>
              </a:rPr>
              <a:t>rinfinity</a:t>
            </a:r>
            <a:endParaRPr lang="en-US" sz="2000" dirty="0">
              <a:solidFill>
                <a:srgbClr val="CC0000"/>
              </a:solidFill>
              <a:latin typeface="Georgia"/>
              <a:cs typeface="Georgia"/>
            </a:endParaRPr>
          </a:p>
        </p:txBody>
      </p:sp>
    </p:spTree>
    <p:extLst>
      <p:ext uri="{BB962C8B-B14F-4D97-AF65-F5344CB8AC3E}">
        <p14:creationId xmlns:p14="http://schemas.microsoft.com/office/powerpoint/2010/main" val="3606959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2" descr="Wavefunctions_radial"/>
          <p:cNvPicPr>
            <a:picLocks noChangeAspect="1" noChangeArrowheads="1"/>
          </p:cNvPicPr>
          <p:nvPr/>
        </p:nvPicPr>
        <p:blipFill>
          <a:blip r:embed="rId2" cstate="print"/>
          <a:srcRect/>
          <a:stretch>
            <a:fillRect/>
          </a:stretch>
        </p:blipFill>
        <p:spPr bwMode="auto">
          <a:xfrm>
            <a:off x="420689" y="1273176"/>
            <a:ext cx="7275512" cy="2710106"/>
          </a:xfrm>
          <a:prstGeom prst="rect">
            <a:avLst/>
          </a:prstGeom>
          <a:noFill/>
          <a:ln w="9525">
            <a:noFill/>
            <a:miter lim="800000"/>
            <a:headEnd/>
            <a:tailEnd/>
          </a:ln>
        </p:spPr>
      </p:pic>
      <p:sp>
        <p:nvSpPr>
          <p:cNvPr id="8198" name="Rectangle 3"/>
          <p:cNvSpPr>
            <a:spLocks noChangeArrowheads="1"/>
          </p:cNvSpPr>
          <p:nvPr/>
        </p:nvSpPr>
        <p:spPr bwMode="auto">
          <a:xfrm>
            <a:off x="457200" y="-292100"/>
            <a:ext cx="8229600" cy="1295400"/>
          </a:xfrm>
          <a:prstGeom prst="rect">
            <a:avLst/>
          </a:prstGeom>
          <a:noFill/>
          <a:ln w="9525">
            <a:noFill/>
            <a:miter lim="800000"/>
            <a:headEnd/>
            <a:tailEnd/>
          </a:ln>
        </p:spPr>
        <p:txBody>
          <a:bodyPr anchor="ctr"/>
          <a:lstStyle/>
          <a:p>
            <a:pPr algn="ctr"/>
            <a:r>
              <a:rPr lang="en-US" sz="2400" u="sng" dirty="0">
                <a:latin typeface="Georgia"/>
                <a:cs typeface="Georgia"/>
              </a:rPr>
              <a:t>S-Orbitals (l=0,m</a:t>
            </a:r>
            <a:r>
              <a:rPr lang="en-US" sz="2400" u="sng" baseline="-25000" dirty="0">
                <a:latin typeface="Georgia"/>
                <a:cs typeface="Georgia"/>
              </a:rPr>
              <a:t>l</a:t>
            </a:r>
            <a:r>
              <a:rPr lang="en-US" sz="2400" u="sng" dirty="0">
                <a:latin typeface="Georgia"/>
                <a:cs typeface="Georgia"/>
              </a:rPr>
              <a:t>=0)” </a:t>
            </a:r>
            <a:r>
              <a:rPr lang="en-US" sz="2400" u="sng" dirty="0" err="1">
                <a:latin typeface="Georgia"/>
                <a:cs typeface="Georgia"/>
              </a:rPr>
              <a:t>R</a:t>
            </a:r>
            <a:r>
              <a:rPr lang="en-US" sz="2400" u="sng" baseline="-25000" dirty="0" err="1">
                <a:latin typeface="Georgia"/>
                <a:cs typeface="Georgia"/>
              </a:rPr>
              <a:t>nl</a:t>
            </a:r>
            <a:r>
              <a:rPr lang="en-US" sz="2400" u="sng" dirty="0">
                <a:latin typeface="Georgia"/>
                <a:cs typeface="Georgia"/>
              </a:rPr>
              <a:t> and R</a:t>
            </a:r>
            <a:r>
              <a:rPr lang="en-US" sz="2400" u="sng" baseline="-25000" dirty="0">
                <a:latin typeface="Georgia"/>
                <a:cs typeface="Georgia"/>
              </a:rPr>
              <a:t>nl</a:t>
            </a:r>
            <a:r>
              <a:rPr lang="en-US" sz="2400" u="sng" baseline="30000" dirty="0">
                <a:latin typeface="Georgia"/>
                <a:cs typeface="Georgia"/>
              </a:rPr>
              <a:t>2</a:t>
            </a:r>
            <a:endParaRPr lang="en-US" sz="2400" u="sng" dirty="0">
              <a:latin typeface="Georgia"/>
              <a:cs typeface="Georgia"/>
            </a:endParaRPr>
          </a:p>
        </p:txBody>
      </p:sp>
      <p:grpSp>
        <p:nvGrpSpPr>
          <p:cNvPr id="2" name="Group 5"/>
          <p:cNvGrpSpPr>
            <a:grpSpLocks/>
          </p:cNvGrpSpPr>
          <p:nvPr/>
        </p:nvGrpSpPr>
        <p:grpSpPr bwMode="auto">
          <a:xfrm>
            <a:off x="528638" y="3962400"/>
            <a:ext cx="7777162" cy="2057400"/>
            <a:chOff x="237" y="2572"/>
            <a:chExt cx="5251" cy="1280"/>
          </a:xfrm>
        </p:grpSpPr>
        <p:pic>
          <p:nvPicPr>
            <p:cNvPr id="8201" name="Picture 6" descr="1s_R-square"/>
            <p:cNvPicPr>
              <a:picLocks noChangeAspect="1" noChangeArrowheads="1"/>
            </p:cNvPicPr>
            <p:nvPr/>
          </p:nvPicPr>
          <p:blipFill>
            <a:blip r:embed="rId3" cstate="print"/>
            <a:srcRect/>
            <a:stretch>
              <a:fillRect/>
            </a:stretch>
          </p:blipFill>
          <p:spPr bwMode="auto">
            <a:xfrm>
              <a:off x="237" y="2572"/>
              <a:ext cx="1669" cy="1273"/>
            </a:xfrm>
            <a:prstGeom prst="rect">
              <a:avLst/>
            </a:prstGeom>
            <a:noFill/>
            <a:ln w="9525">
              <a:noFill/>
              <a:miter lim="800000"/>
              <a:headEnd/>
              <a:tailEnd/>
            </a:ln>
          </p:spPr>
        </p:pic>
        <p:pic>
          <p:nvPicPr>
            <p:cNvPr id="8202" name="Picture 7" descr="2s_R-Square"/>
            <p:cNvPicPr>
              <a:picLocks noChangeAspect="1" noChangeArrowheads="1"/>
            </p:cNvPicPr>
            <p:nvPr/>
          </p:nvPicPr>
          <p:blipFill>
            <a:blip r:embed="rId4" cstate="print"/>
            <a:srcRect/>
            <a:stretch>
              <a:fillRect/>
            </a:stretch>
          </p:blipFill>
          <p:spPr bwMode="auto">
            <a:xfrm>
              <a:off x="2009" y="2572"/>
              <a:ext cx="1682" cy="1273"/>
            </a:xfrm>
            <a:prstGeom prst="rect">
              <a:avLst/>
            </a:prstGeom>
            <a:noFill/>
            <a:ln w="9525">
              <a:noFill/>
              <a:miter lim="800000"/>
              <a:headEnd/>
              <a:tailEnd/>
            </a:ln>
          </p:spPr>
        </p:pic>
        <p:pic>
          <p:nvPicPr>
            <p:cNvPr id="8203" name="Picture 8" descr="3s-R-Square"/>
            <p:cNvPicPr>
              <a:picLocks noChangeAspect="1" noChangeArrowheads="1"/>
            </p:cNvPicPr>
            <p:nvPr/>
          </p:nvPicPr>
          <p:blipFill>
            <a:blip r:embed="rId5" cstate="print"/>
            <a:srcRect/>
            <a:stretch>
              <a:fillRect/>
            </a:stretch>
          </p:blipFill>
          <p:spPr bwMode="auto">
            <a:xfrm>
              <a:off x="3805" y="2579"/>
              <a:ext cx="1683" cy="1273"/>
            </a:xfrm>
            <a:prstGeom prst="rect">
              <a:avLst/>
            </a:prstGeom>
            <a:noFill/>
            <a:ln w="9525">
              <a:noFill/>
              <a:miter lim="800000"/>
              <a:headEnd/>
              <a:tailEnd/>
            </a:ln>
          </p:spPr>
        </p:pic>
        <p:pic>
          <p:nvPicPr>
            <p:cNvPr id="8204" name="Picture 9" descr="2s_orb"/>
            <p:cNvPicPr>
              <a:picLocks noChangeAspect="1" noChangeArrowheads="1"/>
            </p:cNvPicPr>
            <p:nvPr/>
          </p:nvPicPr>
          <p:blipFill>
            <a:blip r:embed="rId6" cstate="print"/>
            <a:srcRect/>
            <a:stretch>
              <a:fillRect/>
            </a:stretch>
          </p:blipFill>
          <p:spPr bwMode="auto">
            <a:xfrm>
              <a:off x="2774" y="2592"/>
              <a:ext cx="894" cy="825"/>
            </a:xfrm>
            <a:prstGeom prst="rect">
              <a:avLst/>
            </a:prstGeom>
            <a:solidFill>
              <a:schemeClr val="bg1"/>
            </a:solidFill>
            <a:ln w="9525">
              <a:noFill/>
              <a:miter lim="800000"/>
              <a:headEnd/>
              <a:tailEnd/>
            </a:ln>
          </p:spPr>
        </p:pic>
        <p:pic>
          <p:nvPicPr>
            <p:cNvPr id="8205" name="Picture 10" descr="s_orb"/>
            <p:cNvPicPr>
              <a:picLocks noChangeAspect="1" noChangeArrowheads="1"/>
            </p:cNvPicPr>
            <p:nvPr/>
          </p:nvPicPr>
          <p:blipFill>
            <a:blip r:embed="rId7" cstate="print"/>
            <a:srcRect/>
            <a:stretch>
              <a:fillRect/>
            </a:stretch>
          </p:blipFill>
          <p:spPr bwMode="auto">
            <a:xfrm>
              <a:off x="1152" y="2585"/>
              <a:ext cx="728" cy="677"/>
            </a:xfrm>
            <a:prstGeom prst="rect">
              <a:avLst/>
            </a:prstGeom>
            <a:noFill/>
            <a:ln w="9525">
              <a:noFill/>
              <a:miter lim="800000"/>
              <a:headEnd/>
              <a:tailEnd/>
            </a:ln>
          </p:spPr>
        </p:pic>
      </p:grpSp>
      <p:graphicFrame>
        <p:nvGraphicFramePr>
          <p:cNvPr id="8194" name="Object 11"/>
          <p:cNvGraphicFramePr>
            <a:graphicFrameLocks noGrp="1" noChangeAspect="1"/>
          </p:cNvGraphicFramePr>
          <p:nvPr>
            <p:ph sz="half" idx="1"/>
            <p:extLst>
              <p:ext uri="{D42A27DB-BD31-4B8C-83A1-F6EECF244321}">
                <p14:modId xmlns:p14="http://schemas.microsoft.com/office/powerpoint/2010/main" val="2952289473"/>
              </p:ext>
            </p:extLst>
          </p:nvPr>
        </p:nvGraphicFramePr>
        <p:xfrm>
          <a:off x="687388" y="857251"/>
          <a:ext cx="1535112" cy="455612"/>
        </p:xfrm>
        <a:graphic>
          <a:graphicData uri="http://schemas.openxmlformats.org/presentationml/2006/ole">
            <mc:AlternateContent xmlns:mc="http://schemas.openxmlformats.org/markup-compatibility/2006">
              <mc:Choice xmlns:v="urn:schemas-microsoft-com:vml" Requires="v">
                <p:oleObj name="Equation" r:id="rId8" imgW="812520" imgH="241200" progId="Equation.DSMT4">
                  <p:embed/>
                </p:oleObj>
              </mc:Choice>
              <mc:Fallback>
                <p:oleObj name="Equation" r:id="rId8" imgW="812520" imgH="241200" progId="Equation.DSMT4">
                  <p:embed/>
                  <p:pic>
                    <p:nvPicPr>
                      <p:cNvPr id="0" name=""/>
                      <p:cNvPicPr>
                        <a:picLocks noGrp="1" noChangeAspect="1" noChangeArrowheads="1"/>
                      </p:cNvPicPr>
                      <p:nvPr/>
                    </p:nvPicPr>
                    <p:blipFill>
                      <a:blip r:embed="rId9"/>
                      <a:srcRect/>
                      <a:stretch>
                        <a:fillRect/>
                      </a:stretch>
                    </p:blipFill>
                    <p:spPr bwMode="auto">
                      <a:xfrm>
                        <a:off x="687388" y="857251"/>
                        <a:ext cx="1535112" cy="455612"/>
                      </a:xfrm>
                      <a:prstGeom prst="rect">
                        <a:avLst/>
                      </a:prstGeom>
                      <a:solidFill>
                        <a:srgbClr val="FFCC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46444" name="Object 12"/>
          <p:cNvGraphicFramePr>
            <a:graphicFrameLocks noGrp="1" noChangeAspect="1"/>
          </p:cNvGraphicFramePr>
          <p:nvPr>
            <p:ph sz="quarter" idx="2"/>
          </p:nvPr>
        </p:nvGraphicFramePr>
        <p:xfrm>
          <a:off x="2628900" y="871538"/>
          <a:ext cx="2486025" cy="441325"/>
        </p:xfrm>
        <a:graphic>
          <a:graphicData uri="http://schemas.openxmlformats.org/presentationml/2006/ole">
            <mc:AlternateContent xmlns:mc="http://schemas.openxmlformats.org/markup-compatibility/2006">
              <mc:Choice xmlns:v="urn:schemas-microsoft-com:vml" Requires="v">
                <p:oleObj name="Equation" r:id="rId10" imgW="1358310" imgH="241195" progId="Equation.DSMT4">
                  <p:embed/>
                </p:oleObj>
              </mc:Choice>
              <mc:Fallback>
                <p:oleObj name="Equation" r:id="rId10" imgW="1358310" imgH="241195" progId="Equation.DSMT4">
                  <p:embed/>
                  <p:pic>
                    <p:nvPicPr>
                      <p:cNvPr id="0" name=""/>
                      <p:cNvPicPr>
                        <a:picLocks noGrp="1"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28900" y="871538"/>
                        <a:ext cx="2486025" cy="441325"/>
                      </a:xfrm>
                      <a:prstGeom prst="rect">
                        <a:avLst/>
                      </a:prstGeom>
                      <a:solidFill>
                        <a:srgbClr val="CCFF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46445" name="Object 13"/>
          <p:cNvGraphicFramePr>
            <a:graphicFrameLocks noGrp="1" noChangeAspect="1"/>
          </p:cNvGraphicFramePr>
          <p:nvPr>
            <p:ph sz="quarter" idx="3"/>
          </p:nvPr>
        </p:nvGraphicFramePr>
        <p:xfrm>
          <a:off x="5400675" y="873125"/>
          <a:ext cx="3692525" cy="455613"/>
        </p:xfrm>
        <a:graphic>
          <a:graphicData uri="http://schemas.openxmlformats.org/presentationml/2006/ole">
            <mc:AlternateContent xmlns:mc="http://schemas.openxmlformats.org/markup-compatibility/2006">
              <mc:Choice xmlns:v="urn:schemas-microsoft-com:vml" Requires="v">
                <p:oleObj name="Formel" r:id="rId12" imgW="1955800" imgH="241300" progId="Equation.3">
                  <p:embed/>
                </p:oleObj>
              </mc:Choice>
              <mc:Fallback>
                <p:oleObj name="Formel" r:id="rId12" imgW="1955800" imgH="241300" progId="Equation.3">
                  <p:embed/>
                  <p:pic>
                    <p:nvPicPr>
                      <p:cNvPr id="0" name=""/>
                      <p:cNvPicPr>
                        <a:picLocks noGrp="1"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00675" y="873125"/>
                        <a:ext cx="3692525" cy="455613"/>
                      </a:xfrm>
                      <a:prstGeom prst="rect">
                        <a:avLst/>
                      </a:prstGeom>
                      <a:solidFill>
                        <a:srgbClr val="CC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16" name="Rectangle 18"/>
          <p:cNvSpPr/>
          <p:nvPr/>
        </p:nvSpPr>
        <p:spPr>
          <a:xfrm>
            <a:off x="0" y="5867400"/>
            <a:ext cx="9144000" cy="1631216"/>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000" b="1" dirty="0">
                <a:solidFill>
                  <a:schemeClr val="tx1"/>
                </a:solidFill>
                <a:latin typeface="Georgia"/>
                <a:cs typeface="Georgia"/>
              </a:rPr>
              <a:t>For s-Orbitals the maximum probability density of finding the electron is on the nucleus: </a:t>
            </a:r>
            <a:r>
              <a:rPr lang="en-US" sz="2000" b="1" dirty="0">
                <a:solidFill>
                  <a:srgbClr val="C00000"/>
                </a:solidFill>
                <a:latin typeface="Georgia"/>
                <a:cs typeface="Georgia"/>
              </a:rPr>
              <a:t>Maximum probability of finding the electron?</a:t>
            </a:r>
          </a:p>
          <a:p>
            <a:endParaRPr lang="en-US" sz="2000" b="1" dirty="0">
              <a:solidFill>
                <a:schemeClr val="tx1"/>
              </a:solidFill>
              <a:latin typeface="Georgia"/>
              <a:cs typeface="Georgia"/>
            </a:endParaRPr>
          </a:p>
          <a:p>
            <a:endParaRPr lang="en-US" sz="2000" b="1" dirty="0">
              <a:solidFill>
                <a:schemeClr val="tx1"/>
              </a:solidFill>
              <a:latin typeface="Georgia"/>
              <a:cs typeface="Georgia"/>
            </a:endParaRPr>
          </a:p>
        </p:txBody>
      </p:sp>
      <p:graphicFrame>
        <p:nvGraphicFramePr>
          <p:cNvPr id="14" name="Object 6"/>
          <p:cNvGraphicFramePr>
            <a:graphicFrameLocks noChangeAspect="1"/>
          </p:cNvGraphicFramePr>
          <p:nvPr>
            <p:extLst>
              <p:ext uri="{D42A27DB-BD31-4B8C-83A1-F6EECF244321}">
                <p14:modId xmlns:p14="http://schemas.microsoft.com/office/powerpoint/2010/main" val="1740224132"/>
              </p:ext>
            </p:extLst>
          </p:nvPr>
        </p:nvGraphicFramePr>
        <p:xfrm>
          <a:off x="8001000" y="1911350"/>
          <a:ext cx="841375" cy="755650"/>
        </p:xfrm>
        <a:graphic>
          <a:graphicData uri="http://schemas.openxmlformats.org/presentationml/2006/ole">
            <mc:AlternateContent xmlns:mc="http://schemas.openxmlformats.org/markup-compatibility/2006">
              <mc:Choice xmlns:v="urn:schemas-microsoft-com:vml" Requires="v">
                <p:oleObj name="Formel" r:id="rId14" imgW="482391" imgH="431613" progId="Equation.3">
                  <p:embed/>
                </p:oleObj>
              </mc:Choice>
              <mc:Fallback>
                <p:oleObj name="Formel" r:id="rId14" imgW="482391" imgH="431613"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001000" y="1911350"/>
                        <a:ext cx="841375" cy="755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8292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71735"/>
            <a:ext cx="7086600" cy="461665"/>
          </a:xfrm>
          <a:prstGeom prst="rect">
            <a:avLst/>
          </a:prstGeom>
        </p:spPr>
        <p:txBody>
          <a:bodyPr wrap="square">
            <a:spAutoFit/>
          </a:bodyPr>
          <a:lstStyle/>
          <a:p>
            <a:r>
              <a:rPr lang="en-US" sz="2400" b="1" dirty="0">
                <a:solidFill>
                  <a:srgbClr val="3333FF"/>
                </a:solidFill>
                <a:effectLst>
                  <a:outerShdw blurRad="38100" dist="38100" dir="2700000" algn="tl">
                    <a:srgbClr val="000000">
                      <a:alpha val="43137"/>
                    </a:srgbClr>
                  </a:outerShdw>
                </a:effectLst>
                <a:latin typeface="Georgia" pitchFamily="18" charset="0"/>
                <a:sym typeface="Symbol"/>
              </a:rPr>
              <a:t>Radial functions</a:t>
            </a:r>
            <a:endParaRPr lang="en-US" sz="2400" b="1" dirty="0">
              <a:solidFill>
                <a:srgbClr val="3333FF"/>
              </a:solidFill>
              <a:effectLst>
                <a:outerShdw blurRad="38100" dist="38100" dir="2700000" algn="tl">
                  <a:srgbClr val="000000">
                    <a:alpha val="43137"/>
                  </a:srgbClr>
                </a:outerShdw>
              </a:effectLst>
              <a:latin typeface="Georgia" pitchFamily="18" charset="0"/>
            </a:endParaRPr>
          </a:p>
        </p:txBody>
      </p:sp>
      <p:graphicFrame>
        <p:nvGraphicFramePr>
          <p:cNvPr id="336899" name="Object 8"/>
          <p:cNvGraphicFramePr>
            <a:graphicFrameLocks noChangeAspect="1"/>
          </p:cNvGraphicFramePr>
          <p:nvPr/>
        </p:nvGraphicFramePr>
        <p:xfrm>
          <a:off x="914400" y="2697162"/>
          <a:ext cx="1441450" cy="423863"/>
        </p:xfrm>
        <a:graphic>
          <a:graphicData uri="http://schemas.openxmlformats.org/presentationml/2006/ole">
            <mc:AlternateContent xmlns:mc="http://schemas.openxmlformats.org/markup-compatibility/2006">
              <mc:Choice xmlns:v="urn:schemas-microsoft-com:vml" Requires="v">
                <p:oleObj name="Equation" r:id="rId2" imgW="825500" imgH="241300" progId="">
                  <p:embed/>
                </p:oleObj>
              </mc:Choice>
              <mc:Fallback>
                <p:oleObj name="Equation" r:id="rId2" imgW="825500" imgH="241300" progId="">
                  <p:embed/>
                  <p:pic>
                    <p:nvPicPr>
                      <p:cNvPr id="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697162"/>
                        <a:ext cx="1441450" cy="4238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36900" name="Object 8"/>
          <p:cNvGraphicFramePr>
            <a:graphicFrameLocks noChangeAspect="1"/>
          </p:cNvGraphicFramePr>
          <p:nvPr/>
        </p:nvGraphicFramePr>
        <p:xfrm>
          <a:off x="2895600" y="2620962"/>
          <a:ext cx="2463800" cy="557212"/>
        </p:xfrm>
        <a:graphic>
          <a:graphicData uri="http://schemas.openxmlformats.org/presentationml/2006/ole">
            <mc:AlternateContent xmlns:mc="http://schemas.openxmlformats.org/markup-compatibility/2006">
              <mc:Choice xmlns:v="urn:schemas-microsoft-com:vml" Requires="v">
                <p:oleObj name="Equation" r:id="rId4" imgW="1409088" imgH="317362" progId="">
                  <p:embed/>
                </p:oleObj>
              </mc:Choice>
              <mc:Fallback>
                <p:oleObj name="Equation" r:id="rId4" imgW="1409088" imgH="317362" progId="">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2620962"/>
                        <a:ext cx="2463800" cy="557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36902" name="Object 6"/>
          <p:cNvGraphicFramePr>
            <a:graphicFrameLocks noChangeAspect="1"/>
          </p:cNvGraphicFramePr>
          <p:nvPr/>
        </p:nvGraphicFramePr>
        <p:xfrm>
          <a:off x="8001000" y="1295400"/>
          <a:ext cx="841375" cy="755650"/>
        </p:xfrm>
        <a:graphic>
          <a:graphicData uri="http://schemas.openxmlformats.org/presentationml/2006/ole">
            <mc:AlternateContent xmlns:mc="http://schemas.openxmlformats.org/markup-compatibility/2006">
              <mc:Choice xmlns:v="urn:schemas-microsoft-com:vml" Requires="v">
                <p:oleObj name="Equation" r:id="rId6" imgW="482391" imgH="431613" progId="">
                  <p:embed/>
                </p:oleObj>
              </mc:Choice>
              <mc:Fallback>
                <p:oleObj name="Equation" r:id="rId6" imgW="482391" imgH="431613" progId="">
                  <p:embed/>
                  <p:pic>
                    <p:nvPicPr>
                      <p:cNvPr id="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01000" y="1295400"/>
                        <a:ext cx="841375" cy="755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11" name="Picture 10" descr="radial_functions.gif"/>
          <p:cNvPicPr>
            <a:picLocks noChangeAspect="1"/>
          </p:cNvPicPr>
          <p:nvPr/>
        </p:nvPicPr>
        <p:blipFill>
          <a:blip r:embed="rId8" cstate="print">
            <a:lum contrast="40000"/>
          </a:blip>
          <a:srcRect b="67778"/>
          <a:stretch>
            <a:fillRect/>
          </a:stretch>
        </p:blipFill>
        <p:spPr>
          <a:xfrm>
            <a:off x="533400" y="1066800"/>
            <a:ext cx="2205990" cy="1515544"/>
          </a:xfrm>
          <a:prstGeom prst="rect">
            <a:avLst/>
          </a:prstGeom>
        </p:spPr>
      </p:pic>
      <p:pic>
        <p:nvPicPr>
          <p:cNvPr id="12" name="Picture 11" descr="radial_functions.gif"/>
          <p:cNvPicPr>
            <a:picLocks noChangeAspect="1"/>
          </p:cNvPicPr>
          <p:nvPr/>
        </p:nvPicPr>
        <p:blipFill>
          <a:blip r:embed="rId8" cstate="print">
            <a:lum contrast="40000"/>
          </a:blip>
          <a:srcRect t="64444" b="2582"/>
          <a:stretch>
            <a:fillRect/>
          </a:stretch>
        </p:blipFill>
        <p:spPr>
          <a:xfrm>
            <a:off x="5414010" y="1039905"/>
            <a:ext cx="2205990" cy="1550895"/>
          </a:xfrm>
          <a:prstGeom prst="rect">
            <a:avLst/>
          </a:prstGeom>
        </p:spPr>
      </p:pic>
      <p:pic>
        <p:nvPicPr>
          <p:cNvPr id="13" name="Picture 12" descr="radial_functions.gif"/>
          <p:cNvPicPr>
            <a:picLocks noChangeAspect="1"/>
          </p:cNvPicPr>
          <p:nvPr/>
        </p:nvPicPr>
        <p:blipFill>
          <a:blip r:embed="rId8" cstate="print">
            <a:lum contrast="40000"/>
          </a:blip>
          <a:srcRect t="31111" b="35556"/>
          <a:stretch>
            <a:fillRect/>
          </a:stretch>
        </p:blipFill>
        <p:spPr>
          <a:xfrm>
            <a:off x="2747010" y="990600"/>
            <a:ext cx="2205990" cy="1567799"/>
          </a:xfrm>
          <a:prstGeom prst="rect">
            <a:avLst/>
          </a:prstGeom>
        </p:spPr>
      </p:pic>
      <p:graphicFrame>
        <p:nvGraphicFramePr>
          <p:cNvPr id="336904" name="Object 8"/>
          <p:cNvGraphicFramePr>
            <a:graphicFrameLocks noChangeAspect="1"/>
          </p:cNvGraphicFramePr>
          <p:nvPr/>
        </p:nvGraphicFramePr>
        <p:xfrm>
          <a:off x="5637212" y="2620962"/>
          <a:ext cx="2439988" cy="579438"/>
        </p:xfrm>
        <a:graphic>
          <a:graphicData uri="http://schemas.openxmlformats.org/presentationml/2006/ole">
            <mc:AlternateContent xmlns:mc="http://schemas.openxmlformats.org/markup-compatibility/2006">
              <mc:Choice xmlns:v="urn:schemas-microsoft-com:vml" Requires="v">
                <p:oleObj name="Equation" r:id="rId9" imgW="1397000" imgH="330200" progId="">
                  <p:embed/>
                </p:oleObj>
              </mc:Choice>
              <mc:Fallback>
                <p:oleObj name="Equation" r:id="rId9" imgW="1397000" imgH="330200" progId="">
                  <p:embed/>
                  <p:pic>
                    <p:nvPicPr>
                      <p:cNvPr id="0"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37212" y="2620962"/>
                        <a:ext cx="2439988"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16" name="Picture 15" descr="radial_prob_functions.gif"/>
          <p:cNvPicPr>
            <a:picLocks noChangeAspect="1"/>
          </p:cNvPicPr>
          <p:nvPr/>
        </p:nvPicPr>
        <p:blipFill>
          <a:blip r:embed="rId11" cstate="print">
            <a:lum contrast="40000"/>
          </a:blip>
          <a:srcRect b="67778"/>
          <a:stretch>
            <a:fillRect/>
          </a:stretch>
        </p:blipFill>
        <p:spPr>
          <a:xfrm>
            <a:off x="506505" y="3263686"/>
            <a:ext cx="2240280" cy="1510019"/>
          </a:xfrm>
          <a:prstGeom prst="rect">
            <a:avLst/>
          </a:prstGeom>
        </p:spPr>
      </p:pic>
      <p:pic>
        <p:nvPicPr>
          <p:cNvPr id="17" name="Picture 16" descr="radial_prob_functions.gif"/>
          <p:cNvPicPr>
            <a:picLocks noChangeAspect="1"/>
          </p:cNvPicPr>
          <p:nvPr/>
        </p:nvPicPr>
        <p:blipFill>
          <a:blip r:embed="rId11" cstate="print">
            <a:lum contrast="40000"/>
          </a:blip>
          <a:srcRect t="64444" b="3333"/>
          <a:stretch>
            <a:fillRect/>
          </a:stretch>
        </p:blipFill>
        <p:spPr>
          <a:xfrm>
            <a:off x="5379720" y="3240740"/>
            <a:ext cx="2240280" cy="1510066"/>
          </a:xfrm>
          <a:prstGeom prst="rect">
            <a:avLst/>
          </a:prstGeom>
        </p:spPr>
      </p:pic>
      <p:pic>
        <p:nvPicPr>
          <p:cNvPr id="18" name="Picture 17" descr="radial_prob_functions.gif"/>
          <p:cNvPicPr>
            <a:picLocks noChangeAspect="1"/>
          </p:cNvPicPr>
          <p:nvPr/>
        </p:nvPicPr>
        <p:blipFill>
          <a:blip r:embed="rId11" cstate="print">
            <a:lum contrast="40000"/>
          </a:blip>
          <a:srcRect t="31111" b="35556"/>
          <a:stretch>
            <a:fillRect/>
          </a:stretch>
        </p:blipFill>
        <p:spPr>
          <a:xfrm>
            <a:off x="2743200" y="3200400"/>
            <a:ext cx="2240280" cy="1562084"/>
          </a:xfrm>
          <a:prstGeom prst="rect">
            <a:avLst/>
          </a:prstGeom>
        </p:spPr>
      </p:pic>
      <p:sp>
        <p:nvSpPr>
          <p:cNvPr id="19" name="Rectangle 18"/>
          <p:cNvSpPr/>
          <p:nvPr/>
        </p:nvSpPr>
        <p:spPr>
          <a:xfrm>
            <a:off x="914400" y="5232737"/>
            <a:ext cx="7620000" cy="1015663"/>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b="1" dirty="0">
                <a:solidFill>
                  <a:schemeClr val="tx1"/>
                </a:solidFill>
                <a:latin typeface="Georgia" pitchFamily="18" charset="0"/>
              </a:rPr>
              <a:t>For s-Orbitals the maximum probability density of finding the electron is on the nucleus</a:t>
            </a:r>
          </a:p>
          <a:p>
            <a:endParaRPr lang="en-US" sz="1200" b="1" dirty="0">
              <a:solidFill>
                <a:schemeClr val="tx1"/>
              </a:solidFill>
              <a:latin typeface="Georgia" pitchFamily="18" charset="0"/>
            </a:endParaRPr>
          </a:p>
        </p:txBody>
      </p:sp>
      <p:pic>
        <p:nvPicPr>
          <p:cNvPr id="27" name="Picture 26" descr="page02pic01.jpg"/>
          <p:cNvPicPr>
            <a:picLocks noChangeAspect="1"/>
          </p:cNvPicPr>
          <p:nvPr/>
        </p:nvPicPr>
        <p:blipFill>
          <a:blip r:embed="rId12" cstate="print"/>
          <a:srcRect l="9091" t="6812" r="74545" b="76221"/>
          <a:stretch>
            <a:fillRect/>
          </a:stretch>
        </p:blipFill>
        <p:spPr>
          <a:xfrm>
            <a:off x="1447800" y="3429000"/>
            <a:ext cx="914400" cy="838200"/>
          </a:xfrm>
          <a:prstGeom prst="rect">
            <a:avLst/>
          </a:prstGeom>
        </p:spPr>
      </p:pic>
      <p:pic>
        <p:nvPicPr>
          <p:cNvPr id="28" name="Picture 27" descr="page02pic01.jpg"/>
          <p:cNvPicPr>
            <a:picLocks noChangeAspect="1"/>
          </p:cNvPicPr>
          <p:nvPr/>
        </p:nvPicPr>
        <p:blipFill>
          <a:blip r:embed="rId12" cstate="print"/>
          <a:srcRect l="72273" r="5909" b="69152"/>
          <a:stretch>
            <a:fillRect/>
          </a:stretch>
        </p:blipFill>
        <p:spPr>
          <a:xfrm>
            <a:off x="6400801" y="3352800"/>
            <a:ext cx="731514" cy="914390"/>
          </a:xfrm>
          <a:prstGeom prst="rect">
            <a:avLst/>
          </a:prstGeom>
        </p:spPr>
      </p:pic>
      <p:pic>
        <p:nvPicPr>
          <p:cNvPr id="29" name="Picture 28" descr="page02pic01.jpg"/>
          <p:cNvPicPr>
            <a:picLocks noChangeAspect="1"/>
          </p:cNvPicPr>
          <p:nvPr/>
        </p:nvPicPr>
        <p:blipFill>
          <a:blip r:embed="rId12" cstate="print"/>
          <a:srcRect l="40909" t="4627" r="40000" b="73779"/>
          <a:stretch>
            <a:fillRect/>
          </a:stretch>
        </p:blipFill>
        <p:spPr>
          <a:xfrm>
            <a:off x="3611875" y="3429000"/>
            <a:ext cx="960125" cy="960127"/>
          </a:xfrm>
          <a:prstGeom prst="rect">
            <a:avLst/>
          </a:prstGeom>
        </p:spPr>
      </p:pic>
      <p:sp>
        <p:nvSpPr>
          <p:cNvPr id="2" name="Rectangle 1"/>
          <p:cNvSpPr/>
          <p:nvPr/>
        </p:nvSpPr>
        <p:spPr>
          <a:xfrm>
            <a:off x="7467600" y="2819400"/>
            <a:ext cx="6858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 Box 5"/>
          <p:cNvSpPr txBox="1">
            <a:spLocks noChangeArrowheads="1"/>
          </p:cNvSpPr>
          <p:nvPr/>
        </p:nvSpPr>
        <p:spPr bwMode="auto">
          <a:xfrm>
            <a:off x="2667000" y="76200"/>
            <a:ext cx="3074129" cy="461665"/>
          </a:xfrm>
          <a:prstGeom prst="rect">
            <a:avLst/>
          </a:prstGeom>
          <a:noFill/>
          <a:ln w="9525">
            <a:noFill/>
            <a:miter lim="800000"/>
            <a:headEnd/>
            <a:tailEnd/>
          </a:ln>
        </p:spPr>
        <p:txBody>
          <a:bodyPr wrap="none">
            <a:spAutoFit/>
          </a:bodyPr>
          <a:lstStyle/>
          <a:p>
            <a:r>
              <a:rPr lang="en-US" sz="2400" dirty="0">
                <a:latin typeface="Georgia"/>
                <a:cs typeface="Georgia"/>
              </a:rPr>
              <a:t>for H-Atom for n=1,2</a:t>
            </a:r>
          </a:p>
        </p:txBody>
      </p:sp>
      <p:sp>
        <p:nvSpPr>
          <p:cNvPr id="21" name="Text Box 4"/>
          <p:cNvSpPr txBox="1">
            <a:spLocks noChangeArrowheads="1"/>
          </p:cNvSpPr>
          <p:nvPr/>
        </p:nvSpPr>
        <p:spPr bwMode="auto">
          <a:xfrm>
            <a:off x="-76200" y="6243935"/>
            <a:ext cx="9309100" cy="461665"/>
          </a:xfrm>
          <a:prstGeom prst="rect">
            <a:avLst/>
          </a:prstGeom>
          <a:solidFill>
            <a:schemeClr val="bg1"/>
          </a:solidFill>
          <a:ln w="9525">
            <a:noFill/>
            <a:miter lim="800000"/>
            <a:headEnd/>
            <a:tailEnd/>
          </a:ln>
        </p:spPr>
        <p:txBody>
          <a:bodyPr wrap="square">
            <a:spAutoFit/>
          </a:bodyPr>
          <a:lstStyle/>
          <a:p>
            <a:pPr algn="ctr"/>
            <a:r>
              <a:rPr lang="en-US" sz="2400" b="1" dirty="0">
                <a:solidFill>
                  <a:srgbClr val="C00000"/>
                </a:solidFill>
                <a:latin typeface="Comic Sans MS" pitchFamily="66" charset="0"/>
              </a:rPr>
              <a:t>Maximum probability of finding the electron?</a:t>
            </a:r>
          </a:p>
        </p:txBody>
      </p:sp>
    </p:spTree>
    <p:extLst>
      <p:ext uri="{BB962C8B-B14F-4D97-AF65-F5344CB8AC3E}">
        <p14:creationId xmlns:p14="http://schemas.microsoft.com/office/powerpoint/2010/main" val="233940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randombar(horizontal)">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509588" y="-144463"/>
            <a:ext cx="8229600" cy="1143001"/>
          </a:xfrm>
        </p:spPr>
        <p:txBody>
          <a:bodyPr>
            <a:normAutofit/>
          </a:bodyPr>
          <a:lstStyle/>
          <a:p>
            <a:pPr eaLnBrk="1" hangingPunct="1"/>
            <a:r>
              <a:rPr lang="en-US" sz="4000" dirty="0">
                <a:latin typeface="Georgia"/>
                <a:cs typeface="Georgia"/>
              </a:rPr>
              <a:t>Surface plot of </a:t>
            </a:r>
            <a:r>
              <a:rPr lang="en-US" sz="4000" dirty="0">
                <a:latin typeface="Symbol" charset="2"/>
                <a:cs typeface="Symbol" charset="2"/>
              </a:rPr>
              <a:t>Y</a:t>
            </a:r>
            <a:r>
              <a:rPr lang="en-US" sz="4000" dirty="0">
                <a:latin typeface="Georgia"/>
                <a:cs typeface="Georgia"/>
              </a:rPr>
              <a:t> and </a:t>
            </a:r>
            <a:r>
              <a:rPr lang="en-US" sz="4000" dirty="0">
                <a:latin typeface="Symbol" charset="2"/>
                <a:cs typeface="Symbol" charset="2"/>
              </a:rPr>
              <a:t>Y</a:t>
            </a:r>
            <a:r>
              <a:rPr lang="en-US" sz="4000" baseline="30000" dirty="0">
                <a:latin typeface="Georgia"/>
                <a:cs typeface="Georgia"/>
              </a:rPr>
              <a:t>2</a:t>
            </a:r>
            <a:r>
              <a:rPr lang="en-US" sz="4000" dirty="0">
                <a:latin typeface="Georgia"/>
                <a:cs typeface="Georgia"/>
              </a:rPr>
              <a:t> for S</a:t>
            </a:r>
          </a:p>
        </p:txBody>
      </p:sp>
      <p:pic>
        <p:nvPicPr>
          <p:cNvPr id="23555" name="Picture 3" descr="1S-2S_WF_Hatom"/>
          <p:cNvPicPr>
            <a:picLocks noChangeAspect="1" noChangeArrowheads="1"/>
          </p:cNvPicPr>
          <p:nvPr/>
        </p:nvPicPr>
        <p:blipFill>
          <a:blip r:embed="rId2" cstate="print"/>
          <a:srcRect/>
          <a:stretch>
            <a:fillRect/>
          </a:stretch>
        </p:blipFill>
        <p:spPr bwMode="auto">
          <a:xfrm>
            <a:off x="1249363" y="1311275"/>
            <a:ext cx="6491287" cy="2208213"/>
          </a:xfrm>
          <a:prstGeom prst="rect">
            <a:avLst/>
          </a:prstGeom>
          <a:noFill/>
          <a:ln w="9525">
            <a:noFill/>
            <a:miter lim="800000"/>
            <a:headEnd/>
            <a:tailEnd/>
          </a:ln>
        </p:spPr>
      </p:pic>
      <p:pic>
        <p:nvPicPr>
          <p:cNvPr id="23556" name="Picture 4" descr="1S-2S_WF-Square_Hatom"/>
          <p:cNvPicPr>
            <a:picLocks noChangeAspect="1" noChangeArrowheads="1"/>
          </p:cNvPicPr>
          <p:nvPr/>
        </p:nvPicPr>
        <p:blipFill>
          <a:blip r:embed="rId3" cstate="print"/>
          <a:srcRect/>
          <a:stretch>
            <a:fillRect/>
          </a:stretch>
        </p:blipFill>
        <p:spPr bwMode="auto">
          <a:xfrm>
            <a:off x="1449388" y="3836988"/>
            <a:ext cx="6248400" cy="2343150"/>
          </a:xfrm>
          <a:prstGeom prst="rect">
            <a:avLst/>
          </a:prstGeom>
          <a:noFill/>
          <a:ln w="9525">
            <a:noFill/>
            <a:miter lim="800000"/>
            <a:headEnd/>
            <a:tailEnd/>
          </a:ln>
        </p:spPr>
      </p:pic>
      <p:sp>
        <p:nvSpPr>
          <p:cNvPr id="23557" name="Text Box 5"/>
          <p:cNvSpPr txBox="1">
            <a:spLocks noChangeArrowheads="1"/>
          </p:cNvSpPr>
          <p:nvPr/>
        </p:nvSpPr>
        <p:spPr bwMode="auto">
          <a:xfrm>
            <a:off x="1622425" y="1482725"/>
            <a:ext cx="495300" cy="396875"/>
          </a:xfrm>
          <a:prstGeom prst="rect">
            <a:avLst/>
          </a:prstGeom>
          <a:noFill/>
          <a:ln w="9525">
            <a:noFill/>
            <a:miter lim="800000"/>
            <a:headEnd/>
            <a:tailEnd/>
          </a:ln>
        </p:spPr>
        <p:txBody>
          <a:bodyPr wrap="none">
            <a:spAutoFit/>
          </a:bodyPr>
          <a:lstStyle/>
          <a:p>
            <a:r>
              <a:rPr lang="en-US"/>
              <a:t>1S</a:t>
            </a:r>
          </a:p>
        </p:txBody>
      </p:sp>
      <p:sp>
        <p:nvSpPr>
          <p:cNvPr id="23558" name="Text Box 6"/>
          <p:cNvSpPr txBox="1">
            <a:spLocks noChangeArrowheads="1"/>
          </p:cNvSpPr>
          <p:nvPr/>
        </p:nvSpPr>
        <p:spPr bwMode="auto">
          <a:xfrm>
            <a:off x="6762750" y="1374775"/>
            <a:ext cx="495300" cy="396875"/>
          </a:xfrm>
          <a:prstGeom prst="rect">
            <a:avLst/>
          </a:prstGeom>
          <a:noFill/>
          <a:ln w="9525">
            <a:noFill/>
            <a:miter lim="800000"/>
            <a:headEnd/>
            <a:tailEnd/>
          </a:ln>
        </p:spPr>
        <p:txBody>
          <a:bodyPr wrap="none">
            <a:spAutoFit/>
          </a:bodyPr>
          <a:lstStyle/>
          <a:p>
            <a:r>
              <a:rPr lang="en-US"/>
              <a:t>2S</a:t>
            </a:r>
          </a:p>
        </p:txBody>
      </p:sp>
      <p:sp>
        <p:nvSpPr>
          <p:cNvPr id="23559" name="Text Box 7"/>
          <p:cNvSpPr txBox="1">
            <a:spLocks noChangeArrowheads="1"/>
          </p:cNvSpPr>
          <p:nvPr/>
        </p:nvSpPr>
        <p:spPr bwMode="auto">
          <a:xfrm>
            <a:off x="1712913" y="3921125"/>
            <a:ext cx="755650" cy="396875"/>
          </a:xfrm>
          <a:prstGeom prst="rect">
            <a:avLst/>
          </a:prstGeom>
          <a:noFill/>
          <a:ln w="9525">
            <a:noFill/>
            <a:miter lim="800000"/>
            <a:headEnd/>
            <a:tailEnd/>
          </a:ln>
        </p:spPr>
        <p:txBody>
          <a:bodyPr wrap="none">
            <a:spAutoFit/>
          </a:bodyPr>
          <a:lstStyle/>
          <a:p>
            <a:r>
              <a:rPr lang="en-US"/>
              <a:t>(1S)</a:t>
            </a:r>
            <a:r>
              <a:rPr lang="en-US" baseline="30000"/>
              <a:t>2</a:t>
            </a:r>
          </a:p>
        </p:txBody>
      </p:sp>
      <p:sp>
        <p:nvSpPr>
          <p:cNvPr id="23560" name="Text Box 8"/>
          <p:cNvSpPr txBox="1">
            <a:spLocks noChangeArrowheads="1"/>
          </p:cNvSpPr>
          <p:nvPr/>
        </p:nvSpPr>
        <p:spPr bwMode="auto">
          <a:xfrm>
            <a:off x="6894513" y="3908425"/>
            <a:ext cx="755650" cy="396875"/>
          </a:xfrm>
          <a:prstGeom prst="rect">
            <a:avLst/>
          </a:prstGeom>
          <a:noFill/>
          <a:ln w="9525">
            <a:noFill/>
            <a:miter lim="800000"/>
            <a:headEnd/>
            <a:tailEnd/>
          </a:ln>
        </p:spPr>
        <p:txBody>
          <a:bodyPr wrap="none">
            <a:spAutoFit/>
          </a:bodyPr>
          <a:lstStyle/>
          <a:p>
            <a:r>
              <a:rPr lang="en-US"/>
              <a:t>(2S)</a:t>
            </a:r>
            <a:r>
              <a:rPr lang="en-US" baseline="30000"/>
              <a:t>2</a:t>
            </a:r>
          </a:p>
        </p:txBody>
      </p:sp>
      <p:sp>
        <p:nvSpPr>
          <p:cNvPr id="9" name="Text Box 4"/>
          <p:cNvSpPr txBox="1">
            <a:spLocks noChangeArrowheads="1"/>
          </p:cNvSpPr>
          <p:nvPr/>
        </p:nvSpPr>
        <p:spPr bwMode="auto">
          <a:xfrm>
            <a:off x="-76200" y="6243935"/>
            <a:ext cx="9309100" cy="461665"/>
          </a:xfrm>
          <a:prstGeom prst="rect">
            <a:avLst/>
          </a:prstGeom>
          <a:solidFill>
            <a:schemeClr val="bg1"/>
          </a:solidFill>
          <a:ln w="9525">
            <a:noFill/>
            <a:miter lim="800000"/>
            <a:headEnd/>
            <a:tailEnd/>
          </a:ln>
        </p:spPr>
        <p:txBody>
          <a:bodyPr wrap="square">
            <a:spAutoFit/>
          </a:bodyPr>
          <a:lstStyle/>
          <a:p>
            <a:pPr algn="ctr"/>
            <a:r>
              <a:rPr lang="en-US" sz="2400" b="1" dirty="0">
                <a:solidFill>
                  <a:srgbClr val="C00000"/>
                </a:solidFill>
                <a:latin typeface="Comic Sans MS" pitchFamily="66" charset="0"/>
              </a:rPr>
              <a:t>Maximum probability of finding the electron?</a:t>
            </a:r>
          </a:p>
        </p:txBody>
      </p:sp>
    </p:spTree>
    <p:extLst>
      <p:ext uri="{BB962C8B-B14F-4D97-AF65-F5344CB8AC3E}">
        <p14:creationId xmlns:p14="http://schemas.microsoft.com/office/powerpoint/2010/main" val="3559356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556"/>
                                        </p:tgtEl>
                                        <p:attrNameLst>
                                          <p:attrName>style.visibility</p:attrName>
                                        </p:attrNameLst>
                                      </p:cBhvr>
                                      <p:to>
                                        <p:strVal val="visible"/>
                                      </p:to>
                                    </p:set>
                                    <p:animEffect transition="in" filter="randombar(horizontal)">
                                      <p:cBhvr>
                                        <p:cTn id="7" dur="500"/>
                                        <p:tgtEl>
                                          <p:spTgt spid="2355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ounded Rectangular Callout 34"/>
          <p:cNvSpPr/>
          <p:nvPr/>
        </p:nvSpPr>
        <p:spPr>
          <a:xfrm>
            <a:off x="7391400" y="3433465"/>
            <a:ext cx="1600200" cy="838200"/>
          </a:xfrm>
          <a:prstGeom prst="wedgeRoundRectCallout">
            <a:avLst>
              <a:gd name="adj1" fmla="val 10550"/>
              <a:gd name="adj2" fmla="val -114566"/>
              <a:gd name="adj3" fmla="val 16667"/>
            </a:avLst>
          </a:prstGeom>
          <a:solidFill>
            <a:srgbClr val="FF6600">
              <a:alpha val="2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ular Callout 30"/>
          <p:cNvSpPr/>
          <p:nvPr/>
        </p:nvSpPr>
        <p:spPr>
          <a:xfrm>
            <a:off x="5562600" y="3433465"/>
            <a:ext cx="1828800" cy="838200"/>
          </a:xfrm>
          <a:prstGeom prst="wedgeRoundRectCallout">
            <a:avLst>
              <a:gd name="adj1" fmla="val -8026"/>
              <a:gd name="adj2" fmla="val -111342"/>
              <a:gd name="adj3" fmla="val 16667"/>
            </a:avLst>
          </a:prstGeom>
          <a:solidFill>
            <a:srgbClr val="CCFFCC">
              <a:alpha val="2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914400" y="277910"/>
            <a:ext cx="7086600" cy="830997"/>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Probability: Volume element in spherical polar coordinates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78283969"/>
              </p:ext>
            </p:extLst>
          </p:nvPr>
        </p:nvGraphicFramePr>
        <p:xfrm>
          <a:off x="1600200" y="2057400"/>
          <a:ext cx="5486400" cy="698500"/>
        </p:xfrm>
        <a:graphic>
          <a:graphicData uri="http://schemas.openxmlformats.org/presentationml/2006/ole">
            <mc:AlternateContent xmlns:mc="http://schemas.openxmlformats.org/markup-compatibility/2006">
              <mc:Choice xmlns:v="urn:schemas-microsoft-com:vml" Requires="v">
                <p:oleObj name="Document" r:id="rId2" imgW="5486400" imgH="698500" progId="Word.Document.12">
                  <p:embed/>
                </p:oleObj>
              </mc:Choice>
              <mc:Fallback>
                <p:oleObj name="Document" r:id="rId2" imgW="5486400" imgH="698500" progId="Word.Document.12">
                  <p:embed/>
                  <p:pic>
                    <p:nvPicPr>
                      <p:cNvPr id="0" name=""/>
                      <p:cNvPicPr/>
                      <p:nvPr/>
                    </p:nvPicPr>
                    <p:blipFill>
                      <a:blip r:embed="rId3"/>
                      <a:stretch>
                        <a:fillRect/>
                      </a:stretch>
                    </p:blipFill>
                    <p:spPr>
                      <a:xfrm>
                        <a:off x="1600200" y="2057400"/>
                        <a:ext cx="5486400" cy="69850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976910254"/>
              </p:ext>
            </p:extLst>
          </p:nvPr>
        </p:nvGraphicFramePr>
        <p:xfrm>
          <a:off x="3581400" y="3441700"/>
          <a:ext cx="5486400" cy="825500"/>
        </p:xfrm>
        <a:graphic>
          <a:graphicData uri="http://schemas.openxmlformats.org/presentationml/2006/ole">
            <mc:AlternateContent xmlns:mc="http://schemas.openxmlformats.org/markup-compatibility/2006">
              <mc:Choice xmlns:v="urn:schemas-microsoft-com:vml" Requires="v">
                <p:oleObj name="Document" r:id="rId4" imgW="5486400" imgH="825500" progId="Word.Document.12">
                  <p:embed/>
                </p:oleObj>
              </mc:Choice>
              <mc:Fallback>
                <p:oleObj name="Document" r:id="rId4" imgW="5486400" imgH="825500" progId="Word.Document.12">
                  <p:embed/>
                  <p:pic>
                    <p:nvPicPr>
                      <p:cNvPr id="0" name=""/>
                      <p:cNvPicPr/>
                      <p:nvPr/>
                    </p:nvPicPr>
                    <p:blipFill>
                      <a:blip r:embed="rId5"/>
                      <a:stretch>
                        <a:fillRect/>
                      </a:stretch>
                    </p:blipFill>
                    <p:spPr>
                      <a:xfrm>
                        <a:off x="3581400" y="3441700"/>
                        <a:ext cx="5486400" cy="825500"/>
                      </a:xfrm>
                      <a:prstGeom prst="rect">
                        <a:avLst/>
                      </a:prstGeom>
                    </p:spPr>
                  </p:pic>
                </p:oleObj>
              </mc:Fallback>
            </mc:AlternateContent>
          </a:graphicData>
        </a:graphic>
      </p:graphicFrame>
      <p:sp>
        <p:nvSpPr>
          <p:cNvPr id="9" name="TextBox 8"/>
          <p:cNvSpPr txBox="1"/>
          <p:nvPr/>
        </p:nvSpPr>
        <p:spPr>
          <a:xfrm>
            <a:off x="3581400" y="5105400"/>
            <a:ext cx="5553023" cy="461665"/>
          </a:xfrm>
          <a:prstGeom prst="rect">
            <a:avLst/>
          </a:prstGeom>
          <a:solidFill>
            <a:srgbClr val="FFFF00">
              <a:alpha val="26000"/>
            </a:srgbClr>
          </a:solidFill>
        </p:spPr>
        <p:txBody>
          <a:bodyPr wrap="none" rtlCol="0">
            <a:spAutoFit/>
          </a:bodyPr>
          <a:lstStyle/>
          <a:p>
            <a:r>
              <a:rPr lang="en-US" sz="2400" dirty="0">
                <a:latin typeface="Georgia"/>
                <a:cs typeface="Georgia"/>
              </a:rPr>
              <a:t>Radial Probability distribution function</a:t>
            </a:r>
          </a:p>
        </p:txBody>
      </p:sp>
      <p:sp>
        <p:nvSpPr>
          <p:cNvPr id="8" name="Rounded Rectangular Callout 7"/>
          <p:cNvSpPr/>
          <p:nvPr/>
        </p:nvSpPr>
        <p:spPr>
          <a:xfrm>
            <a:off x="4419600" y="3581400"/>
            <a:ext cx="1143000" cy="533400"/>
          </a:xfrm>
          <a:prstGeom prst="wedgeRoundRectCallout">
            <a:avLst>
              <a:gd name="adj1" fmla="val 44184"/>
              <a:gd name="adj2" fmla="val 219534"/>
              <a:gd name="adj3" fmla="val 16667"/>
            </a:avLst>
          </a:prstGeom>
          <a:solidFill>
            <a:srgbClr val="FFFF00">
              <a:alpha val="2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Volume-Element2.jpg"/>
          <p:cNvPicPr>
            <a:picLocks noChangeAspect="1"/>
          </p:cNvPicPr>
          <p:nvPr/>
        </p:nvPicPr>
        <p:blipFill rotWithShape="1">
          <a:blip r:embed="rId6" cstate="print">
            <a:extLst>
              <a:ext uri="{BEBA8EAE-BF5A-486C-A8C5-ECC9F3942E4B}">
                <a14:imgProps xmlns:a14="http://schemas.microsoft.com/office/drawing/2010/main">
                  <a14:imgLayer r:embed="rId7">
                    <a14:imgEffect>
                      <a14:sharpenSoften amount="50000"/>
                    </a14:imgEffect>
                  </a14:imgLayer>
                </a14:imgProps>
              </a:ext>
            </a:extLst>
          </a:blip>
          <a:srcRect b="8649"/>
          <a:stretch/>
        </p:blipFill>
        <p:spPr>
          <a:xfrm>
            <a:off x="-9407" y="1600200"/>
            <a:ext cx="3438407" cy="2993191"/>
          </a:xfrm>
          <a:prstGeom prst="rect">
            <a:avLst/>
          </a:prstGeom>
        </p:spPr>
      </p:pic>
      <p:grpSp>
        <p:nvGrpSpPr>
          <p:cNvPr id="25" name="Group 24"/>
          <p:cNvGrpSpPr/>
          <p:nvPr/>
        </p:nvGrpSpPr>
        <p:grpSpPr>
          <a:xfrm>
            <a:off x="1828800" y="1219200"/>
            <a:ext cx="5486400" cy="457200"/>
            <a:chOff x="1828800" y="1219200"/>
            <a:chExt cx="5486400" cy="457200"/>
          </a:xfrm>
        </p:grpSpPr>
        <p:graphicFrame>
          <p:nvGraphicFramePr>
            <p:cNvPr id="24" name="Object 23"/>
            <p:cNvGraphicFramePr>
              <a:graphicFrameLocks noChangeAspect="1"/>
            </p:cNvGraphicFramePr>
            <p:nvPr>
              <p:extLst>
                <p:ext uri="{D42A27DB-BD31-4B8C-83A1-F6EECF244321}">
                  <p14:modId xmlns:p14="http://schemas.microsoft.com/office/powerpoint/2010/main" val="3817772803"/>
                </p:ext>
              </p:extLst>
            </p:nvPr>
          </p:nvGraphicFramePr>
          <p:xfrm>
            <a:off x="1828800" y="1246220"/>
            <a:ext cx="5486400" cy="368300"/>
          </p:xfrm>
          <a:graphic>
            <a:graphicData uri="http://schemas.openxmlformats.org/presentationml/2006/ole">
              <mc:AlternateContent xmlns:mc="http://schemas.openxmlformats.org/markup-compatibility/2006">
                <mc:Choice xmlns:v="urn:schemas-microsoft-com:vml" Requires="v">
                  <p:oleObj name="Document" r:id="rId8" imgW="5486400" imgH="368300" progId="Word.Document.12">
                    <p:embed/>
                  </p:oleObj>
                </mc:Choice>
                <mc:Fallback>
                  <p:oleObj name="Document" r:id="rId8" imgW="5486400" imgH="368300" progId="Word.Document.12">
                    <p:embed/>
                    <p:pic>
                      <p:nvPicPr>
                        <p:cNvPr id="0" name=""/>
                        <p:cNvPicPr/>
                        <p:nvPr/>
                      </p:nvPicPr>
                      <p:blipFill>
                        <a:blip r:embed="rId9"/>
                        <a:stretch>
                          <a:fillRect/>
                        </a:stretch>
                      </p:blipFill>
                      <p:spPr>
                        <a:xfrm>
                          <a:off x="1828800" y="1246220"/>
                          <a:ext cx="5486400" cy="368300"/>
                        </a:xfrm>
                        <a:prstGeom prst="rect">
                          <a:avLst/>
                        </a:prstGeom>
                      </p:spPr>
                    </p:pic>
                  </p:oleObj>
                </mc:Fallback>
              </mc:AlternateContent>
            </a:graphicData>
          </a:graphic>
        </p:graphicFrame>
        <p:sp>
          <p:nvSpPr>
            <p:cNvPr id="14" name="Rounded Rectangle 13"/>
            <p:cNvSpPr/>
            <p:nvPr/>
          </p:nvSpPr>
          <p:spPr>
            <a:xfrm>
              <a:off x="1905000" y="1219200"/>
              <a:ext cx="5257800" cy="457200"/>
            </a:xfrm>
            <a:prstGeom prst="roundRect">
              <a:avLst/>
            </a:prstGeom>
            <a:solidFill>
              <a:schemeClr val="accent1">
                <a:lumMod val="60000"/>
                <a:lumOff val="40000"/>
                <a:alpha val="26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3" name="TextBox 22"/>
          <p:cNvSpPr txBox="1"/>
          <p:nvPr/>
        </p:nvSpPr>
        <p:spPr>
          <a:xfrm>
            <a:off x="6153791" y="1828800"/>
            <a:ext cx="2398764" cy="461665"/>
          </a:xfrm>
          <a:prstGeom prst="rect">
            <a:avLst/>
          </a:prstGeom>
          <a:noFill/>
        </p:spPr>
        <p:txBody>
          <a:bodyPr wrap="none" rtlCol="0">
            <a:spAutoFit/>
          </a:bodyPr>
          <a:lstStyle/>
          <a:p>
            <a:r>
              <a:rPr lang="en-US" sz="2400" b="1" dirty="0">
                <a:latin typeface="Georgia"/>
                <a:cs typeface="Georgia"/>
              </a:rPr>
              <a:t>For a </a:t>
            </a:r>
            <a:r>
              <a:rPr lang="en-US" sz="2400" b="1" i="1" dirty="0">
                <a:latin typeface="Georgia"/>
                <a:cs typeface="Georgia"/>
              </a:rPr>
              <a:t>s </a:t>
            </a:r>
            <a:r>
              <a:rPr lang="en-US" sz="2400" b="1" dirty="0">
                <a:latin typeface="Georgia"/>
                <a:cs typeface="Georgia"/>
              </a:rPr>
              <a:t>orbital</a:t>
            </a:r>
          </a:p>
        </p:txBody>
      </p:sp>
      <p:sp>
        <p:nvSpPr>
          <p:cNvPr id="34" name="TextBox 33"/>
          <p:cNvSpPr txBox="1"/>
          <p:nvPr/>
        </p:nvSpPr>
        <p:spPr>
          <a:xfrm>
            <a:off x="6324600" y="2514600"/>
            <a:ext cx="356588" cy="461665"/>
          </a:xfrm>
          <a:prstGeom prst="rect">
            <a:avLst/>
          </a:prstGeom>
          <a:noFill/>
        </p:spPr>
        <p:txBody>
          <a:bodyPr wrap="none" rtlCol="0">
            <a:spAutoFit/>
          </a:bodyPr>
          <a:lstStyle/>
          <a:p>
            <a:r>
              <a:rPr lang="en-US" sz="2400" dirty="0">
                <a:latin typeface="Georgia"/>
                <a:cs typeface="Georgia"/>
              </a:rPr>
              <a:t>2</a:t>
            </a:r>
          </a:p>
        </p:txBody>
      </p:sp>
      <p:sp>
        <p:nvSpPr>
          <p:cNvPr id="36" name="TextBox 35"/>
          <p:cNvSpPr txBox="1"/>
          <p:nvPr/>
        </p:nvSpPr>
        <p:spPr>
          <a:xfrm>
            <a:off x="8087557" y="2519065"/>
            <a:ext cx="599243" cy="461665"/>
          </a:xfrm>
          <a:prstGeom prst="rect">
            <a:avLst/>
          </a:prstGeom>
          <a:noFill/>
        </p:spPr>
        <p:txBody>
          <a:bodyPr wrap="none" rtlCol="0">
            <a:spAutoFit/>
          </a:bodyPr>
          <a:lstStyle/>
          <a:p>
            <a:r>
              <a:rPr lang="en-US" sz="2400" dirty="0">
                <a:latin typeface="Georgia"/>
                <a:cs typeface="Georgia"/>
              </a:rPr>
              <a:t>2</a:t>
            </a:r>
            <a:r>
              <a:rPr lang="en-US" sz="2400" i="1" dirty="0">
                <a:latin typeface="Symbol" charset="2"/>
                <a:cs typeface="Symbol" charset="2"/>
              </a:rPr>
              <a:t>p</a:t>
            </a:r>
          </a:p>
        </p:txBody>
      </p:sp>
    </p:spTree>
    <p:extLst>
      <p:ext uri="{BB962C8B-B14F-4D97-AF65-F5344CB8AC3E}">
        <p14:creationId xmlns:p14="http://schemas.microsoft.com/office/powerpoint/2010/main" val="969996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500"/>
                                        <p:tgtEl>
                                          <p:spTgt spid="8"/>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down)">
                                      <p:cBhvr>
                                        <p:cTn id="31" dur="500"/>
                                        <p:tgtEl>
                                          <p:spTgt spid="31"/>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wipe(down)">
                                      <p:cBhvr>
                                        <p:cTn id="40" dur="500"/>
                                        <p:tgtEl>
                                          <p:spTgt spid="35"/>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1" grpId="0" animBg="1"/>
      <p:bldP spid="9" grpId="0" animBg="1"/>
      <p:bldP spid="8" grpId="0" animBg="1"/>
      <p:bldP spid="23" grpId="0"/>
      <p:bldP spid="34" grpId="0"/>
      <p:bldP spid="3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200" y="21091"/>
            <a:ext cx="7086600" cy="461665"/>
          </a:xfrm>
          <a:prstGeom prst="rect">
            <a:avLst/>
          </a:prstGeom>
        </p:spPr>
        <p:txBody>
          <a:bodyPr wrap="square">
            <a:spAutoFit/>
          </a:bodyPr>
          <a:lstStyle/>
          <a:p>
            <a:r>
              <a:rPr lang="en-US" sz="2400" b="1" dirty="0">
                <a:solidFill>
                  <a:srgbClr val="3333FF"/>
                </a:solidFill>
                <a:effectLst>
                  <a:outerShdw blurRad="38100" dist="38100" dir="2700000" algn="tl">
                    <a:srgbClr val="000000">
                      <a:alpha val="43137"/>
                    </a:srgbClr>
                  </a:outerShdw>
                </a:effectLst>
                <a:latin typeface="Georgia" pitchFamily="18" charset="0"/>
                <a:sym typeface="Symbol"/>
              </a:rPr>
              <a:t>Radial Distribution Functions : Probability </a:t>
            </a:r>
            <a:endParaRPr lang="en-US" sz="2400" b="1" dirty="0">
              <a:solidFill>
                <a:srgbClr val="3333FF"/>
              </a:solidFill>
              <a:effectLst>
                <a:outerShdw blurRad="38100" dist="38100" dir="2700000" algn="tl">
                  <a:srgbClr val="000000">
                    <a:alpha val="43137"/>
                  </a:srgbClr>
                </a:outerShdw>
              </a:effectLst>
              <a:latin typeface="Georgia" pitchFamily="18" charset="0"/>
            </a:endParaRPr>
          </a:p>
        </p:txBody>
      </p:sp>
      <p:sp>
        <p:nvSpPr>
          <p:cNvPr id="15" name="Rectangle 14"/>
          <p:cNvSpPr/>
          <p:nvPr/>
        </p:nvSpPr>
        <p:spPr>
          <a:xfrm>
            <a:off x="76200" y="762000"/>
            <a:ext cx="8915400" cy="2308324"/>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endParaRPr lang="en-US" sz="2400" b="1" dirty="0">
              <a:solidFill>
                <a:schemeClr val="tx1"/>
              </a:solidFill>
              <a:latin typeface="Georgia" pitchFamily="18" charset="0"/>
            </a:endParaRPr>
          </a:p>
          <a:p>
            <a:endParaRPr lang="en-US" sz="2400" b="1" dirty="0">
              <a:solidFill>
                <a:schemeClr val="tx1"/>
              </a:solidFill>
              <a:latin typeface="Georgia" pitchFamily="18" charset="0"/>
            </a:endParaRPr>
          </a:p>
          <a:p>
            <a:endParaRPr lang="en-US" sz="2400" b="1" dirty="0">
              <a:solidFill>
                <a:schemeClr val="tx1"/>
              </a:solidFill>
              <a:latin typeface="Georgia" pitchFamily="18" charset="0"/>
            </a:endParaRPr>
          </a:p>
          <a:p>
            <a:endParaRPr lang="en-US" sz="2400" b="1" dirty="0">
              <a:solidFill>
                <a:schemeClr val="tx1"/>
              </a:solidFill>
              <a:latin typeface="Georgia" pitchFamily="18" charset="0"/>
            </a:endParaRPr>
          </a:p>
          <a:p>
            <a:endParaRPr lang="en-US" sz="2400" b="1" dirty="0">
              <a:solidFill>
                <a:schemeClr val="tx1"/>
              </a:solidFill>
              <a:latin typeface="Georgia" pitchFamily="18" charset="0"/>
            </a:endParaRPr>
          </a:p>
          <a:p>
            <a:endParaRPr lang="en-US" sz="2400" b="1" dirty="0">
              <a:solidFill>
                <a:schemeClr val="tx1"/>
              </a:solidFill>
              <a:latin typeface="Georgia" pitchFamily="18" charset="0"/>
            </a:endParaRPr>
          </a:p>
        </p:txBody>
      </p:sp>
      <p:pic>
        <p:nvPicPr>
          <p:cNvPr id="338947" name="Picture 3"/>
          <p:cNvPicPr>
            <a:picLocks noChangeAspect="1" noChangeArrowheads="1"/>
          </p:cNvPicPr>
          <p:nvPr/>
        </p:nvPicPr>
        <p:blipFill>
          <a:blip r:embed="rId2" cstate="print"/>
          <a:srcRect/>
          <a:stretch>
            <a:fillRect/>
          </a:stretch>
        </p:blipFill>
        <p:spPr bwMode="auto">
          <a:xfrm>
            <a:off x="76200" y="3200400"/>
            <a:ext cx="4343400" cy="2618682"/>
          </a:xfrm>
          <a:prstGeom prst="rect">
            <a:avLst/>
          </a:prstGeom>
          <a:noFill/>
          <a:ln w="9525">
            <a:noFill/>
            <a:miter lim="800000"/>
            <a:headEnd/>
            <a:tailEnd/>
          </a:ln>
          <a:effectLst/>
        </p:spPr>
      </p:pic>
      <p:graphicFrame>
        <p:nvGraphicFramePr>
          <p:cNvPr id="338948" name="Object 4"/>
          <p:cNvGraphicFramePr>
            <a:graphicFrameLocks noChangeAspect="1"/>
          </p:cNvGraphicFramePr>
          <p:nvPr>
            <p:extLst>
              <p:ext uri="{D42A27DB-BD31-4B8C-83A1-F6EECF244321}">
                <p14:modId xmlns:p14="http://schemas.microsoft.com/office/powerpoint/2010/main" val="3005115418"/>
              </p:ext>
            </p:extLst>
          </p:nvPr>
        </p:nvGraphicFramePr>
        <p:xfrm>
          <a:off x="249237" y="898525"/>
          <a:ext cx="8666163" cy="1692275"/>
        </p:xfrm>
        <a:graphic>
          <a:graphicData uri="http://schemas.openxmlformats.org/presentationml/2006/ole">
            <mc:AlternateContent xmlns:mc="http://schemas.openxmlformats.org/markup-compatibility/2006">
              <mc:Choice xmlns:v="urn:schemas-microsoft-com:vml" Requires="v">
                <p:oleObj name="Equation" r:id="rId3" imgW="4940300" imgH="965200" progId="Equation.3">
                  <p:embed/>
                </p:oleObj>
              </mc:Choice>
              <mc:Fallback>
                <p:oleObj name="Equation" r:id="rId3" imgW="4940300" imgH="965200" progId="Equation.3">
                  <p:embed/>
                  <p:pic>
                    <p:nvPicPr>
                      <p:cNvPr id="0" name="Picture 3"/>
                      <p:cNvPicPr>
                        <a:picLocks noChangeAspect="1" noChangeArrowheads="1"/>
                      </p:cNvPicPr>
                      <p:nvPr/>
                    </p:nvPicPr>
                    <p:blipFill>
                      <a:blip r:embed="rId4"/>
                      <a:srcRect/>
                      <a:stretch>
                        <a:fillRect/>
                      </a:stretch>
                    </p:blipFill>
                    <p:spPr bwMode="auto">
                      <a:xfrm>
                        <a:off x="249237" y="898525"/>
                        <a:ext cx="8666163" cy="1692275"/>
                      </a:xfrm>
                      <a:prstGeom prst="rect">
                        <a:avLst/>
                      </a:prstGeom>
                      <a:noFill/>
                      <a:ln>
                        <a:noFill/>
                      </a:ln>
                      <a:effectLst/>
                    </p:spPr>
                  </p:pic>
                </p:oleObj>
              </mc:Fallback>
            </mc:AlternateContent>
          </a:graphicData>
        </a:graphic>
      </p:graphicFrame>
      <p:sp>
        <p:nvSpPr>
          <p:cNvPr id="6" name="Rectangle 5"/>
          <p:cNvSpPr/>
          <p:nvPr/>
        </p:nvSpPr>
        <p:spPr>
          <a:xfrm>
            <a:off x="4343400" y="3207680"/>
            <a:ext cx="4724400" cy="2862322"/>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b="1" dirty="0">
                <a:solidFill>
                  <a:schemeClr val="tx1"/>
                </a:solidFill>
                <a:latin typeface="Georgia" pitchFamily="18" charset="0"/>
              </a:rPr>
              <a:t>For s-Orbitals :</a:t>
            </a:r>
          </a:p>
          <a:p>
            <a:endParaRPr lang="en-US" sz="2400" b="1" dirty="0">
              <a:solidFill>
                <a:schemeClr val="tx1"/>
              </a:solidFill>
              <a:latin typeface="Georgia" pitchFamily="18" charset="0"/>
            </a:endParaRPr>
          </a:p>
          <a:p>
            <a:pPr marL="342900" indent="-342900">
              <a:buFont typeface="Arial"/>
              <a:buChar char="•"/>
            </a:pPr>
            <a:r>
              <a:rPr lang="en-US" sz="2400" dirty="0">
                <a:solidFill>
                  <a:schemeClr val="tx1"/>
                </a:solidFill>
                <a:latin typeface="Georgia" pitchFamily="18" charset="0"/>
              </a:rPr>
              <a:t>Maximum probability density of finding the electron is on the nucleus</a:t>
            </a:r>
          </a:p>
          <a:p>
            <a:pPr marL="171450" indent="-171450">
              <a:buFont typeface="Arial"/>
              <a:buChar char="•"/>
            </a:pPr>
            <a:endParaRPr lang="en-US" sz="1200" dirty="0">
              <a:solidFill>
                <a:schemeClr val="tx1"/>
              </a:solidFill>
              <a:latin typeface="Georgia" pitchFamily="18" charset="0"/>
            </a:endParaRPr>
          </a:p>
          <a:p>
            <a:pPr marL="342900" indent="-342900">
              <a:buFont typeface="Arial"/>
              <a:buChar char="•"/>
            </a:pPr>
            <a:r>
              <a:rPr lang="en-US" sz="2400" dirty="0">
                <a:solidFill>
                  <a:schemeClr val="tx1"/>
                </a:solidFill>
                <a:latin typeface="Georgia" pitchFamily="18" charset="0"/>
              </a:rPr>
              <a:t>Probability of finding the electron on the nucleus zero</a:t>
            </a:r>
          </a:p>
        </p:txBody>
      </p:sp>
    </p:spTree>
    <p:extLst>
      <p:ext uri="{BB962C8B-B14F-4D97-AF65-F5344CB8AC3E}">
        <p14:creationId xmlns:p14="http://schemas.microsoft.com/office/powerpoint/2010/main" val="2123827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89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a:xfrm>
            <a:off x="7162800" y="762000"/>
            <a:ext cx="1828800" cy="190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4090" t="6666"/>
          <a:stretch/>
        </p:blipFill>
        <p:spPr>
          <a:xfrm>
            <a:off x="4937300" y="838200"/>
            <a:ext cx="4130500" cy="5791200"/>
          </a:xfrm>
          <a:prstGeom prst="rect">
            <a:avLst/>
          </a:prstGeom>
        </p:spPr>
      </p:pic>
      <p:sp>
        <p:nvSpPr>
          <p:cNvPr id="4" name="Rectangle 3"/>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Radial Distribution Functions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graphicFrame>
        <p:nvGraphicFramePr>
          <p:cNvPr id="16" name="Object 8"/>
          <p:cNvGraphicFramePr>
            <a:graphicFrameLocks noChangeAspect="1"/>
          </p:cNvGraphicFramePr>
          <p:nvPr>
            <p:extLst>
              <p:ext uri="{D42A27DB-BD31-4B8C-83A1-F6EECF244321}">
                <p14:modId xmlns:p14="http://schemas.microsoft.com/office/powerpoint/2010/main" val="719197069"/>
              </p:ext>
            </p:extLst>
          </p:nvPr>
        </p:nvGraphicFramePr>
        <p:xfrm>
          <a:off x="242888" y="1366838"/>
          <a:ext cx="5167312" cy="4957762"/>
        </p:xfrm>
        <a:graphic>
          <a:graphicData uri="http://schemas.openxmlformats.org/presentationml/2006/ole">
            <mc:AlternateContent xmlns:mc="http://schemas.openxmlformats.org/markup-compatibility/2006">
              <mc:Choice xmlns:v="urn:schemas-microsoft-com:vml" Requires="v">
                <p:oleObj name="Equation" r:id="rId3" imgW="3454400" imgH="3302000" progId="Equation.3">
                  <p:embed/>
                </p:oleObj>
              </mc:Choice>
              <mc:Fallback>
                <p:oleObj name="Equation" r:id="rId3" imgW="3454400" imgH="3302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888" y="1366838"/>
                        <a:ext cx="5167312" cy="49577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39971" name="Object 3"/>
          <p:cNvGraphicFramePr>
            <a:graphicFrameLocks noChangeAspect="1"/>
          </p:cNvGraphicFramePr>
          <p:nvPr>
            <p:extLst>
              <p:ext uri="{D42A27DB-BD31-4B8C-83A1-F6EECF244321}">
                <p14:modId xmlns:p14="http://schemas.microsoft.com/office/powerpoint/2010/main" val="3368691961"/>
              </p:ext>
            </p:extLst>
          </p:nvPr>
        </p:nvGraphicFramePr>
        <p:xfrm>
          <a:off x="6578600" y="152400"/>
          <a:ext cx="1117600" cy="534988"/>
        </p:xfrm>
        <a:graphic>
          <a:graphicData uri="http://schemas.openxmlformats.org/presentationml/2006/ole">
            <mc:AlternateContent xmlns:mc="http://schemas.openxmlformats.org/markup-compatibility/2006">
              <mc:Choice xmlns:v="urn:schemas-microsoft-com:vml" Requires="v">
                <p:oleObj name="Equation" r:id="rId5" imgW="558800" imgH="266700" progId="Equation.3">
                  <p:embed/>
                </p:oleObj>
              </mc:Choice>
              <mc:Fallback>
                <p:oleObj name="Equation" r:id="rId5" imgW="558800" imgH="266700" progId="Equation.3">
                  <p:embed/>
                  <p:pic>
                    <p:nvPicPr>
                      <p:cNvPr id="0" name=""/>
                      <p:cNvPicPr>
                        <a:picLocks noChangeAspect="1" noChangeArrowheads="1"/>
                      </p:cNvPicPr>
                      <p:nvPr/>
                    </p:nvPicPr>
                    <p:blipFill>
                      <a:blip r:embed="rId6"/>
                      <a:srcRect/>
                      <a:stretch>
                        <a:fillRect/>
                      </a:stretch>
                    </p:blipFill>
                    <p:spPr bwMode="auto">
                      <a:xfrm>
                        <a:off x="6578600" y="152400"/>
                        <a:ext cx="1117600" cy="5349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9" name="Rectangle 18"/>
          <p:cNvSpPr/>
          <p:nvPr/>
        </p:nvSpPr>
        <p:spPr>
          <a:xfrm>
            <a:off x="152400" y="2209800"/>
            <a:ext cx="3962400" cy="76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5105400" y="2675650"/>
            <a:ext cx="3962400" cy="8295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152400" y="3048000"/>
            <a:ext cx="3962400" cy="76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5105400" y="3352800"/>
            <a:ext cx="3810000" cy="990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0" y="3886200"/>
            <a:ext cx="5181600" cy="76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5181600" y="4352050"/>
            <a:ext cx="3962400" cy="6636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0" y="4724400"/>
            <a:ext cx="4953000" cy="76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105400" y="5029200"/>
            <a:ext cx="3962400" cy="685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0" y="5562600"/>
            <a:ext cx="4953000" cy="76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5105400" y="5715000"/>
            <a:ext cx="3962400"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2684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20"/>
                                        </p:tgtEl>
                                      </p:cBhvr>
                                    </p:animEffect>
                                    <p:set>
                                      <p:cBhvr>
                                        <p:cTn id="12" dur="1" fill="hold">
                                          <p:stCondLst>
                                            <p:cond delay="499"/>
                                          </p:stCondLst>
                                        </p:cTn>
                                        <p:tgtEl>
                                          <p:spTgt spid="2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21"/>
                                        </p:tgtEl>
                                      </p:cBhvr>
                                    </p:animEffect>
                                    <p:set>
                                      <p:cBhvr>
                                        <p:cTn id="17" dur="1" fill="hold">
                                          <p:stCondLst>
                                            <p:cond delay="499"/>
                                          </p:stCondLst>
                                        </p:cTn>
                                        <p:tgtEl>
                                          <p:spTgt spid="2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0" nodeType="clickEffect">
                                  <p:stCondLst>
                                    <p:cond delay="0"/>
                                  </p:stCondLst>
                                  <p:childTnLst>
                                    <p:animEffect transition="out" filter="blinds(horizontal)">
                                      <p:cBhvr>
                                        <p:cTn id="21" dur="500"/>
                                        <p:tgtEl>
                                          <p:spTgt spid="22"/>
                                        </p:tgtEl>
                                      </p:cBhvr>
                                    </p:animEffect>
                                    <p:set>
                                      <p:cBhvr>
                                        <p:cTn id="22" dur="1" fill="hold">
                                          <p:stCondLst>
                                            <p:cond delay="499"/>
                                          </p:stCondLst>
                                        </p:cTn>
                                        <p:tgtEl>
                                          <p:spTgt spid="2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grpId="0" nodeType="clickEffect">
                                  <p:stCondLst>
                                    <p:cond delay="0"/>
                                  </p:stCondLst>
                                  <p:childTnLst>
                                    <p:animEffect transition="out" filter="blinds(horizontal)">
                                      <p:cBhvr>
                                        <p:cTn id="26" dur="500"/>
                                        <p:tgtEl>
                                          <p:spTgt spid="23"/>
                                        </p:tgtEl>
                                      </p:cBhvr>
                                    </p:animEffect>
                                    <p:set>
                                      <p:cBhvr>
                                        <p:cTn id="27" dur="1" fill="hold">
                                          <p:stCondLst>
                                            <p:cond delay="499"/>
                                          </p:stCondLst>
                                        </p:cTn>
                                        <p:tgtEl>
                                          <p:spTgt spid="2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grpId="0" nodeType="clickEffect">
                                  <p:stCondLst>
                                    <p:cond delay="0"/>
                                  </p:stCondLst>
                                  <p:childTnLst>
                                    <p:animEffect transition="out" filter="blinds(horizontal)">
                                      <p:cBhvr>
                                        <p:cTn id="31" dur="500"/>
                                        <p:tgtEl>
                                          <p:spTgt spid="24"/>
                                        </p:tgtEl>
                                      </p:cBhvr>
                                    </p:animEffect>
                                    <p:set>
                                      <p:cBhvr>
                                        <p:cTn id="32" dur="1" fill="hold">
                                          <p:stCondLst>
                                            <p:cond delay="499"/>
                                          </p:stCondLst>
                                        </p:cTn>
                                        <p:tgtEl>
                                          <p:spTgt spid="2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3" presetClass="exit" presetSubtype="10" fill="hold" grpId="0" nodeType="clickEffect">
                                  <p:stCondLst>
                                    <p:cond delay="0"/>
                                  </p:stCondLst>
                                  <p:childTnLst>
                                    <p:animEffect transition="out" filter="blinds(horizontal)">
                                      <p:cBhvr>
                                        <p:cTn id="36" dur="500"/>
                                        <p:tgtEl>
                                          <p:spTgt spid="25"/>
                                        </p:tgtEl>
                                      </p:cBhvr>
                                    </p:animEffect>
                                    <p:set>
                                      <p:cBhvr>
                                        <p:cTn id="37" dur="1" fill="hold">
                                          <p:stCondLst>
                                            <p:cond delay="499"/>
                                          </p:stCondLst>
                                        </p:cTn>
                                        <p:tgtEl>
                                          <p:spTgt spid="2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3" presetClass="exit" presetSubtype="10" fill="hold" grpId="0" nodeType="clickEffect">
                                  <p:stCondLst>
                                    <p:cond delay="0"/>
                                  </p:stCondLst>
                                  <p:childTnLst>
                                    <p:animEffect transition="out" filter="blinds(horizontal)">
                                      <p:cBhvr>
                                        <p:cTn id="41" dur="500"/>
                                        <p:tgtEl>
                                          <p:spTgt spid="26"/>
                                        </p:tgtEl>
                                      </p:cBhvr>
                                    </p:animEffect>
                                    <p:set>
                                      <p:cBhvr>
                                        <p:cTn id="42" dur="1" fill="hold">
                                          <p:stCondLst>
                                            <p:cond delay="499"/>
                                          </p:stCondLst>
                                        </p:cTn>
                                        <p:tgtEl>
                                          <p:spTgt spid="2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3" presetClass="exit" presetSubtype="10" fill="hold" grpId="0" nodeType="clickEffect">
                                  <p:stCondLst>
                                    <p:cond delay="0"/>
                                  </p:stCondLst>
                                  <p:childTnLst>
                                    <p:animEffect transition="out" filter="blinds(horizontal)">
                                      <p:cBhvr>
                                        <p:cTn id="46" dur="500"/>
                                        <p:tgtEl>
                                          <p:spTgt spid="27"/>
                                        </p:tgtEl>
                                      </p:cBhvr>
                                    </p:animEffect>
                                    <p:set>
                                      <p:cBhvr>
                                        <p:cTn id="47" dur="1" fill="hold">
                                          <p:stCondLst>
                                            <p:cond delay="499"/>
                                          </p:stCondLst>
                                        </p:cTn>
                                        <p:tgtEl>
                                          <p:spTgt spid="2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3" presetClass="exit" presetSubtype="10" fill="hold" grpId="0" nodeType="clickEffect">
                                  <p:stCondLst>
                                    <p:cond delay="0"/>
                                  </p:stCondLst>
                                  <p:childTnLst>
                                    <p:animEffect transition="out" filter="blinds(horizontal)">
                                      <p:cBhvr>
                                        <p:cTn id="51" dur="500"/>
                                        <p:tgtEl>
                                          <p:spTgt spid="28"/>
                                        </p:tgtEl>
                                      </p:cBhvr>
                                    </p:animEffect>
                                    <p:set>
                                      <p:cBhvr>
                                        <p:cTn id="52"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0" y="1622996"/>
            <a:ext cx="3733800" cy="5235004"/>
            <a:chOff x="0" y="1622996"/>
            <a:chExt cx="3733800" cy="5235004"/>
          </a:xfrm>
        </p:grpSpPr>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l="4090" t="6666"/>
            <a:stretch/>
          </p:blipFill>
          <p:spPr>
            <a:xfrm>
              <a:off x="0" y="1622996"/>
              <a:ext cx="3733800" cy="5235004"/>
            </a:xfrm>
            <a:prstGeom prst="rect">
              <a:avLst/>
            </a:prstGeom>
          </p:spPr>
        </p:pic>
        <p:sp>
          <p:nvSpPr>
            <p:cNvPr id="17" name="Rounded Rectangle 16"/>
            <p:cNvSpPr/>
            <p:nvPr/>
          </p:nvSpPr>
          <p:spPr>
            <a:xfrm>
              <a:off x="953730" y="1641987"/>
              <a:ext cx="2654710" cy="21631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a:cs typeface="Georgia"/>
              </a:endParaRPr>
            </a:p>
          </p:txBody>
        </p:sp>
      </p:grpSp>
      <p:sp>
        <p:nvSpPr>
          <p:cNvPr id="10244" name="Rectangle 6"/>
          <p:cNvSpPr>
            <a:spLocks noGrp="1" noChangeArrowheads="1"/>
          </p:cNvSpPr>
          <p:nvPr>
            <p:ph type="title"/>
          </p:nvPr>
        </p:nvSpPr>
        <p:spPr>
          <a:xfrm>
            <a:off x="0" y="-139700"/>
            <a:ext cx="9004300" cy="1143000"/>
          </a:xfrm>
          <a:noFill/>
        </p:spPr>
        <p:txBody>
          <a:bodyPr>
            <a:noAutofit/>
          </a:bodyPr>
          <a:lstStyle/>
          <a:p>
            <a:pPr eaLnBrk="1" hangingPunct="1"/>
            <a:r>
              <a:rPr lang="en-US" sz="3000" dirty="0">
                <a:latin typeface="Georgia"/>
                <a:cs typeface="Georgia"/>
              </a:rPr>
              <a:t>Radial Distribution Functions: 4</a:t>
            </a:r>
            <a:r>
              <a:rPr lang="en-US" sz="3000" dirty="0">
                <a:latin typeface="Georgia"/>
                <a:cs typeface="Georgia"/>
                <a:sym typeface="Symbol"/>
              </a:rPr>
              <a:t></a:t>
            </a:r>
            <a:r>
              <a:rPr lang="en-US" sz="3000" dirty="0">
                <a:latin typeface="Georgia"/>
                <a:cs typeface="Georgia"/>
              </a:rPr>
              <a:t>r</a:t>
            </a:r>
            <a:r>
              <a:rPr lang="en-US" sz="3000" baseline="30000" dirty="0">
                <a:latin typeface="Georgia"/>
                <a:cs typeface="Georgia"/>
              </a:rPr>
              <a:t>2</a:t>
            </a:r>
            <a:r>
              <a:rPr lang="en-US" sz="3000" dirty="0">
                <a:latin typeface="Georgia"/>
                <a:cs typeface="Georgia"/>
              </a:rPr>
              <a:t>R</a:t>
            </a:r>
            <a:r>
              <a:rPr lang="en-US" sz="3000" baseline="-25000" dirty="0">
                <a:latin typeface="Georgia"/>
                <a:cs typeface="Georgia"/>
              </a:rPr>
              <a:t>nl</a:t>
            </a:r>
            <a:r>
              <a:rPr lang="en-US" sz="3000" baseline="30000" dirty="0">
                <a:latin typeface="Georgia"/>
                <a:cs typeface="Georgia"/>
              </a:rPr>
              <a:t>2</a:t>
            </a:r>
            <a:r>
              <a:rPr lang="en-US" sz="3000" dirty="0">
                <a:latin typeface="Georgia"/>
                <a:cs typeface="Georgia"/>
              </a:rPr>
              <a:t>(r)</a:t>
            </a:r>
          </a:p>
        </p:txBody>
      </p:sp>
      <p:sp>
        <p:nvSpPr>
          <p:cNvPr id="151559" name="Text Box 7"/>
          <p:cNvSpPr txBox="1">
            <a:spLocks noChangeArrowheads="1"/>
          </p:cNvSpPr>
          <p:nvPr/>
        </p:nvSpPr>
        <p:spPr bwMode="auto">
          <a:xfrm>
            <a:off x="0" y="880756"/>
            <a:ext cx="3687228" cy="830997"/>
          </a:xfrm>
          <a:prstGeom prst="rect">
            <a:avLst/>
          </a:prstGeom>
          <a:noFill/>
          <a:ln w="9525">
            <a:noFill/>
            <a:miter lim="800000"/>
            <a:headEnd/>
            <a:tailEnd/>
          </a:ln>
        </p:spPr>
        <p:txBody>
          <a:bodyPr wrap="none">
            <a:spAutoFit/>
          </a:bodyPr>
          <a:lstStyle/>
          <a:p>
            <a:pPr algn="ctr"/>
            <a:r>
              <a:rPr lang="en-US" sz="2400" dirty="0">
                <a:solidFill>
                  <a:srgbClr val="CC0000"/>
                </a:solidFill>
                <a:latin typeface="Georgia"/>
                <a:cs typeface="Georgia"/>
              </a:rPr>
              <a:t>Number of Radial Nodes</a:t>
            </a:r>
          </a:p>
          <a:p>
            <a:pPr algn="ctr"/>
            <a:r>
              <a:rPr lang="en-US" sz="2400" dirty="0">
                <a:solidFill>
                  <a:srgbClr val="CC0000"/>
                </a:solidFill>
                <a:latin typeface="Georgia"/>
                <a:cs typeface="Georgia"/>
              </a:rPr>
              <a:t>is always n-l-1</a:t>
            </a:r>
          </a:p>
        </p:txBody>
      </p:sp>
      <p:pic>
        <p:nvPicPr>
          <p:cNvPr id="10247" name="Picture 9" descr="1s-2s-3s"/>
          <p:cNvPicPr>
            <a:picLocks noChangeAspect="1" noChangeArrowheads="1"/>
          </p:cNvPicPr>
          <p:nvPr/>
        </p:nvPicPr>
        <p:blipFill>
          <a:blip r:embed="rId3" cstate="print"/>
          <a:srcRect l="20653"/>
          <a:stretch>
            <a:fillRect/>
          </a:stretch>
        </p:blipFill>
        <p:spPr bwMode="auto">
          <a:xfrm>
            <a:off x="4994787" y="1063625"/>
            <a:ext cx="4149213" cy="3997325"/>
          </a:xfrm>
          <a:prstGeom prst="rect">
            <a:avLst/>
          </a:prstGeom>
          <a:noFill/>
          <a:ln w="9525">
            <a:noFill/>
            <a:miter lim="800000"/>
            <a:headEnd/>
            <a:tailEnd/>
          </a:ln>
        </p:spPr>
      </p:pic>
      <p:sp>
        <p:nvSpPr>
          <p:cNvPr id="10248" name="Text Box 10"/>
          <p:cNvSpPr txBox="1">
            <a:spLocks noChangeArrowheads="1"/>
          </p:cNvSpPr>
          <p:nvPr/>
        </p:nvSpPr>
        <p:spPr bwMode="auto">
          <a:xfrm>
            <a:off x="7489825" y="1255713"/>
            <a:ext cx="1083425" cy="369332"/>
          </a:xfrm>
          <a:prstGeom prst="rect">
            <a:avLst/>
          </a:prstGeom>
          <a:noFill/>
          <a:ln w="9525">
            <a:noFill/>
            <a:miter lim="800000"/>
            <a:headEnd/>
            <a:tailEnd/>
          </a:ln>
        </p:spPr>
        <p:txBody>
          <a:bodyPr wrap="none">
            <a:spAutoFit/>
          </a:bodyPr>
          <a:lstStyle/>
          <a:p>
            <a:r>
              <a:rPr lang="en-US">
                <a:latin typeface="Georgia"/>
                <a:cs typeface="Georgia"/>
              </a:rPr>
              <a:t>N=1, l=0</a:t>
            </a:r>
          </a:p>
        </p:txBody>
      </p:sp>
      <p:sp>
        <p:nvSpPr>
          <p:cNvPr id="10249" name="Text Box 11"/>
          <p:cNvSpPr txBox="1">
            <a:spLocks noChangeArrowheads="1"/>
          </p:cNvSpPr>
          <p:nvPr/>
        </p:nvSpPr>
        <p:spPr bwMode="auto">
          <a:xfrm>
            <a:off x="7667625" y="2182813"/>
            <a:ext cx="1113180" cy="369332"/>
          </a:xfrm>
          <a:prstGeom prst="rect">
            <a:avLst/>
          </a:prstGeom>
          <a:noFill/>
          <a:ln w="9525">
            <a:noFill/>
            <a:miter lim="800000"/>
            <a:headEnd/>
            <a:tailEnd/>
          </a:ln>
        </p:spPr>
        <p:txBody>
          <a:bodyPr wrap="none">
            <a:spAutoFit/>
          </a:bodyPr>
          <a:lstStyle/>
          <a:p>
            <a:r>
              <a:rPr lang="en-US">
                <a:latin typeface="Georgia"/>
                <a:cs typeface="Georgia"/>
              </a:rPr>
              <a:t>N=2, l=0</a:t>
            </a:r>
          </a:p>
        </p:txBody>
      </p:sp>
      <p:sp>
        <p:nvSpPr>
          <p:cNvPr id="10250" name="Text Box 12"/>
          <p:cNvSpPr txBox="1">
            <a:spLocks noChangeArrowheads="1"/>
          </p:cNvSpPr>
          <p:nvPr/>
        </p:nvSpPr>
        <p:spPr bwMode="auto">
          <a:xfrm>
            <a:off x="7718425" y="3376613"/>
            <a:ext cx="1111602" cy="369332"/>
          </a:xfrm>
          <a:prstGeom prst="rect">
            <a:avLst/>
          </a:prstGeom>
          <a:noFill/>
          <a:ln w="9525">
            <a:noFill/>
            <a:miter lim="800000"/>
            <a:headEnd/>
            <a:tailEnd/>
          </a:ln>
        </p:spPr>
        <p:txBody>
          <a:bodyPr wrap="none">
            <a:spAutoFit/>
          </a:bodyPr>
          <a:lstStyle/>
          <a:p>
            <a:r>
              <a:rPr lang="en-US">
                <a:latin typeface="Georgia"/>
                <a:cs typeface="Georgia"/>
              </a:rPr>
              <a:t>N=3, l=0</a:t>
            </a:r>
          </a:p>
        </p:txBody>
      </p:sp>
      <p:graphicFrame>
        <p:nvGraphicFramePr>
          <p:cNvPr id="10242" name="Object 13"/>
          <p:cNvGraphicFramePr>
            <a:graphicFrameLocks noGrp="1" noChangeAspect="1"/>
          </p:cNvGraphicFramePr>
          <p:nvPr>
            <p:ph idx="1"/>
            <p:extLst>
              <p:ext uri="{D42A27DB-BD31-4B8C-83A1-F6EECF244321}">
                <p14:modId xmlns:p14="http://schemas.microsoft.com/office/powerpoint/2010/main" val="3028469678"/>
              </p:ext>
            </p:extLst>
          </p:nvPr>
        </p:nvGraphicFramePr>
        <p:xfrm>
          <a:off x="4886632" y="5225846"/>
          <a:ext cx="3028336" cy="665453"/>
        </p:xfrm>
        <a:graphic>
          <a:graphicData uri="http://schemas.openxmlformats.org/presentationml/2006/ole">
            <mc:AlternateContent xmlns:mc="http://schemas.openxmlformats.org/markup-compatibility/2006">
              <mc:Choice xmlns:v="urn:schemas-microsoft-com:vml" Requires="v">
                <p:oleObj name="Equation" r:id="rId4" imgW="1155700" imgH="254000" progId="Equation.DSMT4">
                  <p:embed/>
                </p:oleObj>
              </mc:Choice>
              <mc:Fallback>
                <p:oleObj name="Equation" r:id="rId4" imgW="1155700" imgH="254000" progId="Equation.DSMT4">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6632" y="5225846"/>
                        <a:ext cx="3028336" cy="665453"/>
                      </a:xfrm>
                      <a:prstGeom prst="rect">
                        <a:avLst/>
                      </a:prstGeom>
                      <a:solidFill>
                        <a:srgbClr val="FFCC00"/>
                      </a:solidFill>
                    </p:spPr>
                  </p:pic>
                </p:oleObj>
              </mc:Fallback>
            </mc:AlternateContent>
          </a:graphicData>
        </a:graphic>
      </p:graphicFrame>
      <p:graphicFrame>
        <p:nvGraphicFramePr>
          <p:cNvPr id="706569" name="Object 9"/>
          <p:cNvGraphicFramePr>
            <a:graphicFrameLocks noGrp="1" noChangeAspect="1"/>
          </p:cNvGraphicFramePr>
          <p:nvPr>
            <p:extLst>
              <p:ext uri="{D42A27DB-BD31-4B8C-83A1-F6EECF244321}">
                <p14:modId xmlns:p14="http://schemas.microsoft.com/office/powerpoint/2010/main" val="227447170"/>
              </p:ext>
            </p:extLst>
          </p:nvPr>
        </p:nvGraphicFramePr>
        <p:xfrm>
          <a:off x="3993893" y="5999931"/>
          <a:ext cx="5012454" cy="644877"/>
        </p:xfrm>
        <a:graphic>
          <a:graphicData uri="http://schemas.openxmlformats.org/presentationml/2006/ole">
            <mc:AlternateContent xmlns:mc="http://schemas.openxmlformats.org/markup-compatibility/2006">
              <mc:Choice xmlns:v="urn:schemas-microsoft-com:vml" Requires="v">
                <p:oleObj name="Formel" r:id="rId6" imgW="2451100" imgH="317500" progId="Equation.3">
                  <p:embed/>
                </p:oleObj>
              </mc:Choice>
              <mc:Fallback>
                <p:oleObj name="Formel" r:id="rId6" imgW="2451100" imgH="317500" progId="Equation.3">
                  <p:embed/>
                  <p:pic>
                    <p:nvPicPr>
                      <p:cNvPr id="0" name=""/>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93893" y="5999931"/>
                        <a:ext cx="5012454" cy="644877"/>
                      </a:xfrm>
                      <a:prstGeom prst="rect">
                        <a:avLst/>
                      </a:prstGeom>
                      <a:solidFill>
                        <a:srgbClr val="99CCFF"/>
                      </a:solidFill>
                    </p:spPr>
                  </p:pic>
                </p:oleObj>
              </mc:Fallback>
            </mc:AlternateContent>
          </a:graphicData>
        </a:graphic>
      </p:graphicFrame>
      <p:sp>
        <p:nvSpPr>
          <p:cNvPr id="151560" name="Text Box 8"/>
          <p:cNvSpPr txBox="1">
            <a:spLocks noChangeArrowheads="1"/>
          </p:cNvSpPr>
          <p:nvPr/>
        </p:nvSpPr>
        <p:spPr bwMode="auto">
          <a:xfrm>
            <a:off x="3019425" y="1311991"/>
            <a:ext cx="1817976" cy="2554545"/>
          </a:xfrm>
          <a:prstGeom prst="rect">
            <a:avLst/>
          </a:prstGeom>
          <a:solidFill>
            <a:schemeClr val="accent1">
              <a:lumMod val="20000"/>
              <a:lumOff val="80000"/>
            </a:schemeClr>
          </a:solidFill>
          <a:ln w="9525">
            <a:noFill/>
            <a:miter lim="800000"/>
            <a:headEnd/>
            <a:tailEnd/>
          </a:ln>
        </p:spPr>
        <p:txBody>
          <a:bodyPr wrap="none">
            <a:spAutoFit/>
          </a:bodyPr>
          <a:lstStyle/>
          <a:p>
            <a:r>
              <a:rPr lang="en-US" sz="2000" b="1" dirty="0">
                <a:solidFill>
                  <a:srgbClr val="0000CC"/>
                </a:solidFill>
                <a:latin typeface="Georgia"/>
                <a:cs typeface="Georgia"/>
              </a:rPr>
              <a:t>3s: n=3, l=0</a:t>
            </a:r>
          </a:p>
          <a:p>
            <a:r>
              <a:rPr lang="en-US" sz="2000" b="1" dirty="0">
                <a:solidFill>
                  <a:srgbClr val="0000CC"/>
                </a:solidFill>
                <a:latin typeface="Georgia"/>
                <a:cs typeface="Georgia"/>
              </a:rPr>
              <a:t>Nodes= 2</a:t>
            </a:r>
          </a:p>
          <a:p>
            <a:endParaRPr lang="en-US" sz="2000" b="1" dirty="0">
              <a:solidFill>
                <a:srgbClr val="0000CC"/>
              </a:solidFill>
              <a:latin typeface="Georgia"/>
              <a:cs typeface="Georgia"/>
            </a:endParaRPr>
          </a:p>
          <a:p>
            <a:r>
              <a:rPr lang="en-US" sz="2000" b="1" dirty="0">
                <a:solidFill>
                  <a:srgbClr val="0000CC"/>
                </a:solidFill>
                <a:latin typeface="Georgia"/>
                <a:cs typeface="Georgia"/>
              </a:rPr>
              <a:t>3p: n=3, l=1, </a:t>
            </a:r>
          </a:p>
          <a:p>
            <a:r>
              <a:rPr lang="en-US" sz="2000" b="1" dirty="0">
                <a:solidFill>
                  <a:srgbClr val="0000CC"/>
                </a:solidFill>
                <a:latin typeface="Georgia"/>
                <a:cs typeface="Georgia"/>
              </a:rPr>
              <a:t>Nodes= 1</a:t>
            </a:r>
          </a:p>
          <a:p>
            <a:endParaRPr lang="en-US" sz="2000" b="1" dirty="0">
              <a:solidFill>
                <a:srgbClr val="0000CC"/>
              </a:solidFill>
              <a:latin typeface="Georgia"/>
              <a:cs typeface="Georgia"/>
            </a:endParaRPr>
          </a:p>
          <a:p>
            <a:r>
              <a:rPr lang="en-US" sz="2000" b="1" dirty="0">
                <a:solidFill>
                  <a:srgbClr val="0000CC"/>
                </a:solidFill>
                <a:latin typeface="Georgia"/>
                <a:cs typeface="Georgia"/>
              </a:rPr>
              <a:t>3d: n=3, l=2</a:t>
            </a:r>
          </a:p>
          <a:p>
            <a:r>
              <a:rPr lang="en-US" sz="2000" b="1" dirty="0">
                <a:solidFill>
                  <a:srgbClr val="0000CC"/>
                </a:solidFill>
                <a:latin typeface="Georgia"/>
                <a:cs typeface="Georgia"/>
              </a:rPr>
              <a:t>Nodes = 0</a:t>
            </a:r>
          </a:p>
        </p:txBody>
      </p:sp>
    </p:spTree>
    <p:extLst>
      <p:ext uri="{BB962C8B-B14F-4D97-AF65-F5344CB8AC3E}">
        <p14:creationId xmlns:p14="http://schemas.microsoft.com/office/powerpoint/2010/main" val="3944189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1559"/>
                                        </p:tgtEl>
                                        <p:attrNameLst>
                                          <p:attrName>style.visibility</p:attrName>
                                        </p:attrNameLst>
                                      </p:cBhvr>
                                      <p:to>
                                        <p:strVal val="visible"/>
                                      </p:to>
                                    </p:set>
                                    <p:animEffect transition="in" filter="randombar(horizontal)">
                                      <p:cBhvr>
                                        <p:cTn id="7" dur="500"/>
                                        <p:tgtEl>
                                          <p:spTgt spid="15155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51560"/>
                                        </p:tgtEl>
                                        <p:attrNameLst>
                                          <p:attrName>style.visibility</p:attrName>
                                        </p:attrNameLst>
                                      </p:cBhvr>
                                      <p:to>
                                        <p:strVal val="visible"/>
                                      </p:to>
                                    </p:set>
                                    <p:animEffect transition="in" filter="randombar(horizontal)">
                                      <p:cBhvr>
                                        <p:cTn id="12" dur="500"/>
                                        <p:tgtEl>
                                          <p:spTgt spid="151560"/>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randombar(horizontal)">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0242"/>
                                        </p:tgtEl>
                                        <p:attrNameLst>
                                          <p:attrName>style.visibility</p:attrName>
                                        </p:attrNameLst>
                                      </p:cBhvr>
                                      <p:to>
                                        <p:strVal val="visible"/>
                                      </p:to>
                                    </p:set>
                                    <p:animEffect transition="in" filter="randombar(horizontal)">
                                      <p:cBhvr>
                                        <p:cTn id="22" dur="500"/>
                                        <p:tgtEl>
                                          <p:spTgt spid="10242"/>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706569"/>
                                        </p:tgtEl>
                                        <p:attrNameLst>
                                          <p:attrName>style.visibility</p:attrName>
                                        </p:attrNameLst>
                                      </p:cBhvr>
                                      <p:to>
                                        <p:strVal val="visible"/>
                                      </p:to>
                                    </p:set>
                                    <p:animEffect transition="in" filter="randombar(horizontal)">
                                      <p:cBhvr>
                                        <p:cTn id="27" dur="500"/>
                                        <p:tgtEl>
                                          <p:spTgt spid="7065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9" grpId="0"/>
      <p:bldP spid="15156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2057400" y="1981200"/>
            <a:ext cx="7086600" cy="1295400"/>
          </a:xfrm>
          <a:prstGeom prst="roundRect">
            <a:avLst/>
          </a:prstGeom>
          <a:solidFill>
            <a:schemeClr val="accent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2057400" y="5867400"/>
            <a:ext cx="1981200" cy="990600"/>
          </a:xfrm>
          <a:prstGeom prst="roundRect">
            <a:avLst/>
          </a:prstGeom>
          <a:solidFill>
            <a:srgbClr val="FF00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2057400" y="3810000"/>
            <a:ext cx="7086600" cy="1676400"/>
          </a:xfrm>
          <a:prstGeom prst="roundRect">
            <a:avLst/>
          </a:prstGeom>
          <a:solidFill>
            <a:srgbClr val="FFFF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0" y="1066800"/>
            <a:ext cx="5105400" cy="990600"/>
          </a:xfrm>
          <a:prstGeom prst="roundRect">
            <a:avLst/>
          </a:prstGeom>
          <a:solidFill>
            <a:schemeClr val="accent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0" y="3048000"/>
            <a:ext cx="3733800" cy="990600"/>
          </a:xfrm>
          <a:prstGeom prst="roundRect">
            <a:avLst/>
          </a:prstGeom>
          <a:solidFill>
            <a:srgbClr val="FFFF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0" y="5715000"/>
            <a:ext cx="1981200" cy="990600"/>
          </a:xfrm>
          <a:prstGeom prst="roundRect">
            <a:avLst/>
          </a:prstGeom>
          <a:solidFill>
            <a:srgbClr val="FF00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65220" name="Object 7"/>
          <p:cNvGraphicFramePr>
            <a:graphicFrameLocks noChangeAspect="1"/>
          </p:cNvGraphicFramePr>
          <p:nvPr>
            <p:extLst>
              <p:ext uri="{D42A27DB-BD31-4B8C-83A1-F6EECF244321}">
                <p14:modId xmlns:p14="http://schemas.microsoft.com/office/powerpoint/2010/main" val="3844690916"/>
              </p:ext>
            </p:extLst>
          </p:nvPr>
        </p:nvGraphicFramePr>
        <p:xfrm>
          <a:off x="425450" y="1185863"/>
          <a:ext cx="4287838" cy="842962"/>
        </p:xfrm>
        <a:graphic>
          <a:graphicData uri="http://schemas.openxmlformats.org/presentationml/2006/ole">
            <mc:AlternateContent xmlns:mc="http://schemas.openxmlformats.org/markup-compatibility/2006">
              <mc:Choice xmlns:v="urn:schemas-microsoft-com:vml" Requires="v">
                <p:oleObj name="Equation" r:id="rId2" imgW="2463800" imgH="482600" progId="Equation.3">
                  <p:embed/>
                </p:oleObj>
              </mc:Choice>
              <mc:Fallback>
                <p:oleObj name="Equation" r:id="rId2" imgW="2463800" imgH="482600" progId="Equation.3">
                  <p:embed/>
                  <p:pic>
                    <p:nvPicPr>
                      <p:cNvPr id="0" name=""/>
                      <p:cNvPicPr>
                        <a:picLocks noChangeAspect="1" noChangeArrowheads="1"/>
                      </p:cNvPicPr>
                      <p:nvPr/>
                    </p:nvPicPr>
                    <p:blipFill>
                      <a:blip r:embed="rId3"/>
                      <a:srcRect/>
                      <a:stretch>
                        <a:fillRect/>
                      </a:stretch>
                    </p:blipFill>
                    <p:spPr bwMode="auto">
                      <a:xfrm>
                        <a:off x="425450" y="1185863"/>
                        <a:ext cx="4287838" cy="8429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65221" name="Object 9"/>
          <p:cNvGraphicFramePr>
            <a:graphicFrameLocks noChangeAspect="1"/>
          </p:cNvGraphicFramePr>
          <p:nvPr>
            <p:extLst>
              <p:ext uri="{D42A27DB-BD31-4B8C-83A1-F6EECF244321}">
                <p14:modId xmlns:p14="http://schemas.microsoft.com/office/powerpoint/2010/main" val="176825806"/>
              </p:ext>
            </p:extLst>
          </p:nvPr>
        </p:nvGraphicFramePr>
        <p:xfrm>
          <a:off x="0" y="3163888"/>
          <a:ext cx="3711575" cy="842962"/>
        </p:xfrm>
        <a:graphic>
          <a:graphicData uri="http://schemas.openxmlformats.org/presentationml/2006/ole">
            <mc:AlternateContent xmlns:mc="http://schemas.openxmlformats.org/markup-compatibility/2006">
              <mc:Choice xmlns:v="urn:schemas-microsoft-com:vml" Requires="v">
                <p:oleObj name="Equation" r:id="rId4" imgW="2133600" imgH="482600" progId="Equation.3">
                  <p:embed/>
                </p:oleObj>
              </mc:Choice>
              <mc:Fallback>
                <p:oleObj name="Equation" r:id="rId4" imgW="2133600" imgH="482600" progId="Equation.3">
                  <p:embed/>
                  <p:pic>
                    <p:nvPicPr>
                      <p:cNvPr id="0" name=""/>
                      <p:cNvPicPr>
                        <a:picLocks noChangeAspect="1" noChangeArrowheads="1"/>
                      </p:cNvPicPr>
                      <p:nvPr/>
                    </p:nvPicPr>
                    <p:blipFill>
                      <a:blip r:embed="rId5"/>
                      <a:srcRect/>
                      <a:stretch>
                        <a:fillRect/>
                      </a:stretch>
                    </p:blipFill>
                    <p:spPr bwMode="auto">
                      <a:xfrm>
                        <a:off x="0" y="3163888"/>
                        <a:ext cx="3711575" cy="8429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Rectangle 6"/>
          <p:cNvSpPr/>
          <p:nvPr/>
        </p:nvSpPr>
        <p:spPr>
          <a:xfrm>
            <a:off x="914400" y="277910"/>
            <a:ext cx="7924800" cy="830997"/>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The Hydrogen atom problem in spherical polar coordinates</a:t>
            </a:r>
          </a:p>
        </p:txBody>
      </p:sp>
      <p:graphicFrame>
        <p:nvGraphicFramePr>
          <p:cNvPr id="12" name="Object 9"/>
          <p:cNvGraphicFramePr>
            <a:graphicFrameLocks noChangeAspect="1"/>
          </p:cNvGraphicFramePr>
          <p:nvPr>
            <p:extLst>
              <p:ext uri="{D42A27DB-BD31-4B8C-83A1-F6EECF244321}">
                <p14:modId xmlns:p14="http://schemas.microsoft.com/office/powerpoint/2010/main" val="2730028763"/>
              </p:ext>
            </p:extLst>
          </p:nvPr>
        </p:nvGraphicFramePr>
        <p:xfrm>
          <a:off x="196850" y="5830887"/>
          <a:ext cx="1501775" cy="798513"/>
        </p:xfrm>
        <a:graphic>
          <a:graphicData uri="http://schemas.openxmlformats.org/presentationml/2006/ole">
            <mc:AlternateContent xmlns:mc="http://schemas.openxmlformats.org/markup-compatibility/2006">
              <mc:Choice xmlns:v="urn:schemas-microsoft-com:vml" Requires="v">
                <p:oleObj name="Equation" r:id="rId6" imgW="863600" imgH="457200" progId="Equation.3">
                  <p:embed/>
                </p:oleObj>
              </mc:Choice>
              <mc:Fallback>
                <p:oleObj name="Equation" r:id="rId6" imgW="863600" imgH="457200" progId="Equation.3">
                  <p:embed/>
                  <p:pic>
                    <p:nvPicPr>
                      <p:cNvPr id="0" name=""/>
                      <p:cNvPicPr>
                        <a:picLocks noChangeAspect="1" noChangeArrowheads="1"/>
                      </p:cNvPicPr>
                      <p:nvPr/>
                    </p:nvPicPr>
                    <p:blipFill>
                      <a:blip r:embed="rId7"/>
                      <a:srcRect/>
                      <a:stretch>
                        <a:fillRect/>
                      </a:stretch>
                    </p:blipFill>
                    <p:spPr bwMode="auto">
                      <a:xfrm>
                        <a:off x="196850" y="5830887"/>
                        <a:ext cx="1501775" cy="7985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1" name="Object 4"/>
          <p:cNvGraphicFramePr>
            <a:graphicFrameLocks noChangeAspect="1"/>
          </p:cNvGraphicFramePr>
          <p:nvPr>
            <p:extLst>
              <p:ext uri="{D42A27DB-BD31-4B8C-83A1-F6EECF244321}">
                <p14:modId xmlns:p14="http://schemas.microsoft.com/office/powerpoint/2010/main" val="3321839403"/>
              </p:ext>
            </p:extLst>
          </p:nvPr>
        </p:nvGraphicFramePr>
        <p:xfrm>
          <a:off x="2152650" y="6227763"/>
          <a:ext cx="1797050" cy="482600"/>
        </p:xfrm>
        <a:graphic>
          <a:graphicData uri="http://schemas.openxmlformats.org/presentationml/2006/ole">
            <mc:AlternateContent xmlns:mc="http://schemas.openxmlformats.org/markup-compatibility/2006">
              <mc:Choice xmlns:v="urn:schemas-microsoft-com:vml" Requires="v">
                <p:oleObj name="Equation" r:id="rId8" imgW="901700" imgH="241300" progId="Equation.3">
                  <p:embed/>
                </p:oleObj>
              </mc:Choice>
              <mc:Fallback>
                <p:oleObj name="Equation" r:id="rId8" imgW="901700" imgH="241300" progId="Equation.3">
                  <p:embed/>
                  <p:pic>
                    <p:nvPicPr>
                      <p:cNvPr id="0" name=""/>
                      <p:cNvPicPr>
                        <a:picLocks noChangeAspect="1" noChangeArrowheads="1"/>
                      </p:cNvPicPr>
                      <p:nvPr/>
                    </p:nvPicPr>
                    <p:blipFill>
                      <a:blip r:embed="rId9"/>
                      <a:srcRect/>
                      <a:stretch>
                        <a:fillRect/>
                      </a:stretch>
                    </p:blipFill>
                    <p:spPr bwMode="auto">
                      <a:xfrm>
                        <a:off x="2152650" y="6227763"/>
                        <a:ext cx="1797050" cy="482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 name="Rectangle 1"/>
          <p:cNvSpPr/>
          <p:nvPr/>
        </p:nvSpPr>
        <p:spPr>
          <a:xfrm>
            <a:off x="4331920" y="6243935"/>
            <a:ext cx="3288080" cy="461665"/>
          </a:xfrm>
          <a:prstGeom prst="rect">
            <a:avLst/>
          </a:prstGeom>
        </p:spPr>
        <p:txBody>
          <a:bodyPr wrap="none">
            <a:spAutoFit/>
          </a:bodyPr>
          <a:lstStyle/>
          <a:p>
            <a:pPr lvl="0"/>
            <a:r>
              <a:rPr lang="en-US" sz="2400" i="1" dirty="0">
                <a:solidFill>
                  <a:srgbClr val="FF0000"/>
                </a:solidFill>
                <a:latin typeface="Georgia" pitchFamily="18" charset="0"/>
                <a:sym typeface="Symbol"/>
              </a:rPr>
              <a:t>m</a:t>
            </a:r>
            <a:r>
              <a:rPr lang="en-US" sz="2400" dirty="0">
                <a:solidFill>
                  <a:srgbClr val="FF0000"/>
                </a:solidFill>
                <a:latin typeface="Georgia" pitchFamily="18" charset="0"/>
                <a:sym typeface="Symbol"/>
              </a:rPr>
              <a:t>=0, 1, 2, 3, 4,….</a:t>
            </a:r>
          </a:p>
        </p:txBody>
      </p:sp>
      <p:sp>
        <p:nvSpPr>
          <p:cNvPr id="3" name="Rectangle 2"/>
          <p:cNvSpPr/>
          <p:nvPr/>
        </p:nvSpPr>
        <p:spPr>
          <a:xfrm>
            <a:off x="7162800" y="5710535"/>
            <a:ext cx="1046080" cy="461665"/>
          </a:xfrm>
          <a:prstGeom prst="rect">
            <a:avLst/>
          </a:prstGeom>
        </p:spPr>
        <p:txBody>
          <a:bodyPr wrap="none">
            <a:spAutoFit/>
          </a:bodyPr>
          <a:lstStyle/>
          <a:p>
            <a:r>
              <a:rPr lang="en-US" sz="2400" dirty="0">
                <a:solidFill>
                  <a:srgbClr val="0000FF"/>
                </a:solidFill>
                <a:latin typeface="Georgia" pitchFamily="18" charset="0"/>
              </a:rPr>
              <a:t>|</a:t>
            </a:r>
            <a:r>
              <a:rPr lang="en-US" sz="2400" i="1" dirty="0">
                <a:solidFill>
                  <a:srgbClr val="0000FF"/>
                </a:solidFill>
                <a:latin typeface="Georgia" pitchFamily="18" charset="0"/>
              </a:rPr>
              <a:t>m</a:t>
            </a:r>
            <a:r>
              <a:rPr lang="en-US" sz="2400" dirty="0">
                <a:solidFill>
                  <a:srgbClr val="0000FF"/>
                </a:solidFill>
                <a:latin typeface="Georgia" pitchFamily="18" charset="0"/>
              </a:rPr>
              <a:t>|&lt; </a:t>
            </a:r>
            <a:r>
              <a:rPr lang="en-US" sz="2400" i="1" dirty="0">
                <a:solidFill>
                  <a:srgbClr val="0000FF"/>
                </a:solidFill>
                <a:latin typeface="Georgia" pitchFamily="18" charset="0"/>
              </a:rPr>
              <a:t>l</a:t>
            </a:r>
            <a:endParaRPr lang="en-US" dirty="0">
              <a:solidFill>
                <a:srgbClr val="0000FF"/>
              </a:solidFill>
            </a:endParaRPr>
          </a:p>
        </p:txBody>
      </p:sp>
      <p:graphicFrame>
        <p:nvGraphicFramePr>
          <p:cNvPr id="14" name="Object 12"/>
          <p:cNvGraphicFramePr>
            <a:graphicFrameLocks noChangeAspect="1"/>
          </p:cNvGraphicFramePr>
          <p:nvPr>
            <p:extLst>
              <p:ext uri="{D42A27DB-BD31-4B8C-83A1-F6EECF244321}">
                <p14:modId xmlns:p14="http://schemas.microsoft.com/office/powerpoint/2010/main" val="2507117898"/>
              </p:ext>
            </p:extLst>
          </p:nvPr>
        </p:nvGraphicFramePr>
        <p:xfrm>
          <a:off x="2209800" y="3810000"/>
          <a:ext cx="6934200" cy="1687033"/>
        </p:xfrm>
        <a:graphic>
          <a:graphicData uri="http://schemas.openxmlformats.org/presentationml/2006/ole">
            <mc:AlternateContent xmlns:mc="http://schemas.openxmlformats.org/markup-compatibility/2006">
              <mc:Choice xmlns:v="urn:schemas-microsoft-com:vml" Requires="v">
                <p:oleObj name="Equation" r:id="rId10" imgW="3568700" imgH="863600" progId="Equation.3">
                  <p:embed/>
                </p:oleObj>
              </mc:Choice>
              <mc:Fallback>
                <p:oleObj name="Equation" r:id="rId10" imgW="3568700" imgH="863600" progId="Equation.3">
                  <p:embed/>
                  <p:pic>
                    <p:nvPicPr>
                      <p:cNvPr id="0" name=""/>
                      <p:cNvPicPr>
                        <a:picLocks noChangeAspect="1" noChangeArrowheads="1"/>
                      </p:cNvPicPr>
                      <p:nvPr/>
                    </p:nvPicPr>
                    <p:blipFill>
                      <a:blip r:embed="rId11"/>
                      <a:srcRect/>
                      <a:stretch>
                        <a:fillRect/>
                      </a:stretch>
                    </p:blipFill>
                    <p:spPr bwMode="auto">
                      <a:xfrm>
                        <a:off x="2209800" y="3810000"/>
                        <a:ext cx="6934200" cy="1687033"/>
                      </a:xfrm>
                      <a:prstGeom prst="rect">
                        <a:avLst/>
                      </a:prstGeom>
                      <a:noFill/>
                      <a:ln>
                        <a:noFill/>
                      </a:ln>
                      <a:effectLst/>
                    </p:spPr>
                  </p:pic>
                </p:oleObj>
              </mc:Fallback>
            </mc:AlternateContent>
          </a:graphicData>
        </a:graphic>
      </p:graphicFrame>
      <p:graphicFrame>
        <p:nvGraphicFramePr>
          <p:cNvPr id="15" name="Object 6"/>
          <p:cNvGraphicFramePr>
            <a:graphicFrameLocks noChangeAspect="1"/>
          </p:cNvGraphicFramePr>
          <p:nvPr>
            <p:extLst>
              <p:ext uri="{D42A27DB-BD31-4B8C-83A1-F6EECF244321}">
                <p14:modId xmlns:p14="http://schemas.microsoft.com/office/powerpoint/2010/main" val="844667472"/>
              </p:ext>
            </p:extLst>
          </p:nvPr>
        </p:nvGraphicFramePr>
        <p:xfrm>
          <a:off x="3048000" y="1905000"/>
          <a:ext cx="6067425" cy="1400175"/>
        </p:xfrm>
        <a:graphic>
          <a:graphicData uri="http://schemas.openxmlformats.org/presentationml/2006/ole">
            <mc:AlternateContent xmlns:mc="http://schemas.openxmlformats.org/markup-compatibility/2006">
              <mc:Choice xmlns:v="urn:schemas-microsoft-com:vml" Requires="v">
                <p:oleObj name="Equation" r:id="rId12" imgW="3479800" imgH="800100" progId="Equation.3">
                  <p:embed/>
                </p:oleObj>
              </mc:Choice>
              <mc:Fallback>
                <p:oleObj name="Equation" r:id="rId12" imgW="3479800" imgH="800100" progId="Equation.3">
                  <p:embed/>
                  <p:pic>
                    <p:nvPicPr>
                      <p:cNvPr id="0" name=""/>
                      <p:cNvPicPr>
                        <a:picLocks noChangeAspect="1" noChangeArrowheads="1"/>
                      </p:cNvPicPr>
                      <p:nvPr/>
                    </p:nvPicPr>
                    <p:blipFill>
                      <a:blip r:embed="rId13"/>
                      <a:srcRect/>
                      <a:stretch>
                        <a:fillRect/>
                      </a:stretch>
                    </p:blipFill>
                    <p:spPr bwMode="auto">
                      <a:xfrm>
                        <a:off x="3048000" y="1905000"/>
                        <a:ext cx="6067425" cy="1400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 name="Rectangle 3"/>
          <p:cNvSpPr/>
          <p:nvPr/>
        </p:nvSpPr>
        <p:spPr>
          <a:xfrm>
            <a:off x="4343400" y="5715000"/>
            <a:ext cx="1710493" cy="461665"/>
          </a:xfrm>
          <a:prstGeom prst="rect">
            <a:avLst/>
          </a:prstGeom>
        </p:spPr>
        <p:txBody>
          <a:bodyPr wrap="none">
            <a:spAutoFit/>
          </a:bodyPr>
          <a:lstStyle/>
          <a:p>
            <a:pPr lvl="0"/>
            <a:r>
              <a:rPr lang="en-US" sz="2400" i="1" dirty="0">
                <a:solidFill>
                  <a:srgbClr val="FF0000"/>
                </a:solidFill>
                <a:latin typeface="Georgia" pitchFamily="18" charset="0"/>
              </a:rPr>
              <a:t>l=0,1,2,3…</a:t>
            </a:r>
          </a:p>
        </p:txBody>
      </p:sp>
      <p:sp>
        <p:nvSpPr>
          <p:cNvPr id="5" name="Rectangle 4"/>
          <p:cNvSpPr/>
          <p:nvPr/>
        </p:nvSpPr>
        <p:spPr>
          <a:xfrm>
            <a:off x="7490622" y="3276600"/>
            <a:ext cx="815178" cy="461665"/>
          </a:xfrm>
          <a:prstGeom prst="rect">
            <a:avLst/>
          </a:prstGeom>
        </p:spPr>
        <p:txBody>
          <a:bodyPr wrap="none">
            <a:spAutoFit/>
          </a:bodyPr>
          <a:lstStyle/>
          <a:p>
            <a:pPr lvl="0"/>
            <a:r>
              <a:rPr lang="en-US" sz="2400" i="1" dirty="0">
                <a:solidFill>
                  <a:srgbClr val="0000FF"/>
                </a:solidFill>
                <a:latin typeface="Georgia" pitchFamily="18" charset="0"/>
              </a:rPr>
              <a:t>l &lt; n</a:t>
            </a:r>
            <a:endParaRPr lang="en-US" dirty="0">
              <a:solidFill>
                <a:srgbClr val="0000FF"/>
              </a:solidFill>
            </a:endParaRPr>
          </a:p>
        </p:txBody>
      </p:sp>
      <p:sp>
        <p:nvSpPr>
          <p:cNvPr id="19" name="Rectangle 18"/>
          <p:cNvSpPr/>
          <p:nvPr/>
        </p:nvSpPr>
        <p:spPr>
          <a:xfrm>
            <a:off x="4343400" y="3276600"/>
            <a:ext cx="1829366" cy="461665"/>
          </a:xfrm>
          <a:prstGeom prst="rect">
            <a:avLst/>
          </a:prstGeom>
        </p:spPr>
        <p:txBody>
          <a:bodyPr wrap="none">
            <a:spAutoFit/>
          </a:bodyPr>
          <a:lstStyle/>
          <a:p>
            <a:pPr lvl="0"/>
            <a:r>
              <a:rPr lang="en-US" sz="2400" i="1" dirty="0">
                <a:solidFill>
                  <a:srgbClr val="FF0000"/>
                </a:solidFill>
                <a:latin typeface="Georgia" pitchFamily="18" charset="0"/>
              </a:rPr>
              <a:t>n = 1, 2, 3…</a:t>
            </a:r>
          </a:p>
        </p:txBody>
      </p:sp>
    </p:spTree>
    <p:extLst>
      <p:ext uri="{BB962C8B-B14F-4D97-AF65-F5344CB8AC3E}">
        <p14:creationId xmlns:p14="http://schemas.microsoft.com/office/powerpoint/2010/main" val="2637411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52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52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17" grpId="0" animBg="1"/>
      <p:bldP spid="9" grpId="0" animBg="1"/>
      <p:bldP spid="10" grpId="0" animBg="1"/>
      <p:bldP spid="13" grpId="0" animBg="1"/>
      <p:bldP spid="2" grpId="0"/>
      <p:bldP spid="3" grpId="0"/>
      <p:bldP spid="4" grpId="0"/>
      <p:bldP spid="5"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5874" name="Object 8"/>
          <p:cNvGraphicFramePr>
            <a:graphicFrameLocks noChangeAspect="1"/>
          </p:cNvGraphicFramePr>
          <p:nvPr/>
        </p:nvGraphicFramePr>
        <p:xfrm>
          <a:off x="914400" y="1066800"/>
          <a:ext cx="5456238" cy="3584575"/>
        </p:xfrm>
        <a:graphic>
          <a:graphicData uri="http://schemas.openxmlformats.org/presentationml/2006/ole">
            <mc:AlternateContent xmlns:mc="http://schemas.openxmlformats.org/markup-compatibility/2006">
              <mc:Choice xmlns:v="urn:schemas-microsoft-com:vml" Requires="v">
                <p:oleObj name="Equation" r:id="rId2" imgW="3124200" imgH="2044700" progId="">
                  <p:embed/>
                </p:oleObj>
              </mc:Choice>
              <mc:Fallback>
                <p:oleObj name="Equation" r:id="rId2" imgW="3124200" imgH="2044700" progId="">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066800"/>
                        <a:ext cx="5456238" cy="3584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 name="Rectangle 2"/>
          <p:cNvSpPr/>
          <p:nvPr/>
        </p:nvSpPr>
        <p:spPr>
          <a:xfrm>
            <a:off x="76200" y="60960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2p </a:t>
            </a:r>
            <a:r>
              <a:rPr lang="en-US" sz="2400" b="1" u="sng" dirty="0" err="1">
                <a:solidFill>
                  <a:srgbClr val="3333FF"/>
                </a:solidFill>
                <a:effectLst>
                  <a:outerShdw blurRad="38100" dist="38100" dir="2700000" algn="tl">
                    <a:srgbClr val="000000">
                      <a:alpha val="43137"/>
                    </a:srgbClr>
                  </a:outerShdw>
                </a:effectLst>
                <a:latin typeface="Georgia" pitchFamily="18" charset="0"/>
                <a:sym typeface="Symbol"/>
              </a:rPr>
              <a:t>Orbitals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
        <p:nvSpPr>
          <p:cNvPr id="9" name="Rectangle 8"/>
          <p:cNvSpPr/>
          <p:nvPr/>
        </p:nvSpPr>
        <p:spPr>
          <a:xfrm>
            <a:off x="914400" y="5100935"/>
            <a:ext cx="3657600" cy="461665"/>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sym typeface="Symbol"/>
              </a:rPr>
              <a:t>Functions of ‘</a:t>
            </a:r>
            <a:r>
              <a:rPr lang="en-US" sz="2400" i="1" dirty="0">
                <a:solidFill>
                  <a:prstClr val="black"/>
                </a:solidFill>
                <a:latin typeface="Georgia" pitchFamily="18" charset="0"/>
                <a:sym typeface="Symbol"/>
              </a:rPr>
              <a:t>r</a:t>
            </a:r>
            <a:r>
              <a:rPr lang="en-US" sz="2400" dirty="0">
                <a:solidFill>
                  <a:prstClr val="black"/>
                </a:solidFill>
                <a:latin typeface="Georgia" pitchFamily="18" charset="0"/>
                <a:sym typeface="Symbol"/>
              </a:rPr>
              <a:t>’, ‘</a:t>
            </a:r>
            <a:r>
              <a:rPr lang="en-US" sz="2400" i="1" dirty="0">
                <a:solidFill>
                  <a:prstClr val="black"/>
                </a:solidFill>
                <a:latin typeface="Georgia" pitchFamily="18" charset="0"/>
                <a:sym typeface="Symbol"/>
              </a:rPr>
              <a:t></a:t>
            </a:r>
            <a:r>
              <a:rPr lang="en-US" sz="2400" dirty="0">
                <a:solidFill>
                  <a:prstClr val="black"/>
                </a:solidFill>
                <a:latin typeface="Georgia" pitchFamily="18" charset="0"/>
                <a:sym typeface="Symbol"/>
              </a:rPr>
              <a:t>’ and ‘</a:t>
            </a:r>
            <a:r>
              <a:rPr lang="en-US" sz="2400" i="1" dirty="0">
                <a:solidFill>
                  <a:prstClr val="black"/>
                </a:solidFill>
                <a:latin typeface="Georgia" pitchFamily="18" charset="0"/>
                <a:sym typeface="Symbol"/>
              </a:rPr>
              <a:t></a:t>
            </a:r>
            <a:r>
              <a:rPr lang="en-US" sz="2400" dirty="0">
                <a:solidFill>
                  <a:prstClr val="black"/>
                </a:solidFill>
                <a:latin typeface="Georgia" pitchFamily="18" charset="0"/>
                <a:sym typeface="Symbol"/>
              </a:rPr>
              <a:t>’</a:t>
            </a:r>
          </a:p>
        </p:txBody>
      </p:sp>
      <p:sp>
        <p:nvSpPr>
          <p:cNvPr id="5" name="Text Box 5"/>
          <p:cNvSpPr txBox="1">
            <a:spLocks noChangeArrowheads="1"/>
          </p:cNvSpPr>
          <p:nvPr/>
        </p:nvSpPr>
        <p:spPr bwMode="auto">
          <a:xfrm>
            <a:off x="0" y="0"/>
            <a:ext cx="6513923" cy="584776"/>
          </a:xfrm>
          <a:prstGeom prst="rect">
            <a:avLst/>
          </a:prstGeom>
          <a:noFill/>
          <a:ln w="9525">
            <a:noFill/>
            <a:miter lim="800000"/>
            <a:headEnd/>
            <a:tailEnd/>
          </a:ln>
        </p:spPr>
        <p:txBody>
          <a:bodyPr wrap="none">
            <a:spAutoFit/>
          </a:bodyPr>
          <a:lstStyle/>
          <a:p>
            <a:r>
              <a:rPr lang="en-US" sz="3200" dirty="0">
                <a:latin typeface="Georgia"/>
                <a:cs typeface="Georgia"/>
              </a:rPr>
              <a:t>H-Atom Complete </a:t>
            </a:r>
            <a:r>
              <a:rPr lang="en-US" sz="3200" dirty="0">
                <a:latin typeface="Symbol" charset="2"/>
                <a:cs typeface="Symbol" charset="2"/>
              </a:rPr>
              <a:t>Y</a:t>
            </a:r>
            <a:r>
              <a:rPr lang="en-US" sz="3200" dirty="0">
                <a:latin typeface="Georgia"/>
                <a:cs typeface="Georgia"/>
              </a:rPr>
              <a:t>(</a:t>
            </a:r>
            <a:r>
              <a:rPr lang="en-US" sz="3200" dirty="0" err="1">
                <a:latin typeface="Georgia"/>
                <a:cs typeface="Georgia"/>
              </a:rPr>
              <a:t>r,</a:t>
            </a:r>
            <a:r>
              <a:rPr lang="en-US" sz="3200" dirty="0" err="1">
                <a:latin typeface="Symbol" charset="2"/>
                <a:cs typeface="Symbol" charset="2"/>
              </a:rPr>
              <a:t>q</a:t>
            </a:r>
            <a:r>
              <a:rPr lang="en-US" sz="3200" dirty="0" err="1">
                <a:latin typeface="Georgia"/>
                <a:cs typeface="Georgia"/>
              </a:rPr>
              <a:t>,</a:t>
            </a:r>
            <a:r>
              <a:rPr lang="en-US" sz="3200" dirty="0" err="1">
                <a:latin typeface="Symbol" charset="2"/>
                <a:cs typeface="Symbol" charset="2"/>
              </a:rPr>
              <a:t>f</a:t>
            </a:r>
            <a:r>
              <a:rPr lang="en-US" sz="3200" dirty="0">
                <a:latin typeface="Georgia"/>
                <a:cs typeface="Georgia"/>
              </a:rPr>
              <a:t>) for n=2</a:t>
            </a:r>
          </a:p>
        </p:txBody>
      </p:sp>
    </p:spTree>
    <p:extLst>
      <p:ext uri="{BB962C8B-B14F-4D97-AF65-F5344CB8AC3E}">
        <p14:creationId xmlns:p14="http://schemas.microsoft.com/office/powerpoint/2010/main" val="686312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5874" name="Object 8"/>
          <p:cNvGraphicFramePr>
            <a:graphicFrameLocks noChangeAspect="1"/>
          </p:cNvGraphicFramePr>
          <p:nvPr/>
        </p:nvGraphicFramePr>
        <p:xfrm>
          <a:off x="914400" y="990600"/>
          <a:ext cx="5456238" cy="2782888"/>
        </p:xfrm>
        <a:graphic>
          <a:graphicData uri="http://schemas.openxmlformats.org/presentationml/2006/ole">
            <mc:AlternateContent xmlns:mc="http://schemas.openxmlformats.org/markup-compatibility/2006">
              <mc:Choice xmlns:v="urn:schemas-microsoft-com:vml" Requires="v">
                <p:oleObj name="Equation" r:id="rId2" imgW="3124200" imgH="1587500" progId="">
                  <p:embed/>
                </p:oleObj>
              </mc:Choice>
              <mc:Fallback>
                <p:oleObj name="Equation" r:id="rId2" imgW="3124200" imgH="1587500" progId="">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990600"/>
                        <a:ext cx="5456238" cy="27828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 name="Rectangle 2"/>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2p </a:t>
            </a:r>
            <a:r>
              <a:rPr lang="en-US" sz="2400" b="1" u="sng" dirty="0" err="1">
                <a:solidFill>
                  <a:srgbClr val="3333FF"/>
                </a:solidFill>
                <a:effectLst>
                  <a:outerShdw blurRad="38100" dist="38100" dir="2700000" algn="tl">
                    <a:srgbClr val="000000">
                      <a:alpha val="43137"/>
                    </a:srgbClr>
                  </a:outerShdw>
                </a:effectLst>
                <a:latin typeface="Georgia" pitchFamily="18" charset="0"/>
                <a:sym typeface="Symbol"/>
              </a:rPr>
              <a:t>Orbitals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graphicFrame>
        <p:nvGraphicFramePr>
          <p:cNvPr id="335875" name="Object 8"/>
          <p:cNvGraphicFramePr>
            <a:graphicFrameLocks noChangeAspect="1"/>
          </p:cNvGraphicFramePr>
          <p:nvPr/>
        </p:nvGraphicFramePr>
        <p:xfrm>
          <a:off x="914400" y="4343400"/>
          <a:ext cx="7186612" cy="1825625"/>
        </p:xfrm>
        <a:graphic>
          <a:graphicData uri="http://schemas.openxmlformats.org/presentationml/2006/ole">
            <mc:AlternateContent xmlns:mc="http://schemas.openxmlformats.org/markup-compatibility/2006">
              <mc:Choice xmlns:v="urn:schemas-microsoft-com:vml" Requires="v">
                <p:oleObj name="Equation" r:id="rId4" imgW="4114800" imgH="1041400" progId="">
                  <p:embed/>
                </p:oleObj>
              </mc:Choice>
              <mc:Fallback>
                <p:oleObj name="Equation" r:id="rId4" imgW="4114800" imgH="10414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4343400"/>
                        <a:ext cx="7186612" cy="1825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 name="Rectangle 4"/>
          <p:cNvSpPr/>
          <p:nvPr/>
        </p:nvSpPr>
        <p:spPr>
          <a:xfrm>
            <a:off x="609600" y="1981200"/>
            <a:ext cx="6172200" cy="2057400"/>
          </a:xfrm>
          <a:prstGeom prst="rect">
            <a:avLst/>
          </a:prstGeom>
          <a:no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09600" y="4267200"/>
            <a:ext cx="7772400" cy="2057400"/>
          </a:xfrm>
          <a:prstGeom prst="rect">
            <a:avLst/>
          </a:prstGeom>
          <a:no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858000" y="2971800"/>
            <a:ext cx="1905000" cy="830997"/>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sym typeface="Symbol"/>
              </a:rPr>
              <a:t>Linear </a:t>
            </a:r>
          </a:p>
          <a:p>
            <a:r>
              <a:rPr lang="en-US" sz="2400" dirty="0">
                <a:solidFill>
                  <a:prstClr val="black"/>
                </a:solidFill>
                <a:latin typeface="Georgia" pitchFamily="18" charset="0"/>
                <a:sym typeface="Symbol"/>
              </a:rPr>
              <a:t>combination</a:t>
            </a:r>
          </a:p>
        </p:txBody>
      </p:sp>
      <p:sp>
        <p:nvSpPr>
          <p:cNvPr id="11" name="Freeform 10"/>
          <p:cNvSpPr/>
          <p:nvPr/>
        </p:nvSpPr>
        <p:spPr>
          <a:xfrm>
            <a:off x="6804212" y="2498165"/>
            <a:ext cx="1934882" cy="2853764"/>
          </a:xfrm>
          <a:custGeom>
            <a:avLst/>
            <a:gdLst>
              <a:gd name="connsiteX0" fmla="*/ 0 w 1934882"/>
              <a:gd name="connsiteY0" fmla="*/ 415364 h 2853764"/>
              <a:gd name="connsiteX1" fmla="*/ 1667435 w 1934882"/>
              <a:gd name="connsiteY1" fmla="*/ 406400 h 2853764"/>
              <a:gd name="connsiteX2" fmla="*/ 1604682 w 1934882"/>
              <a:gd name="connsiteY2" fmla="*/ 2853764 h 2853764"/>
              <a:gd name="connsiteX3" fmla="*/ 1604682 w 1934882"/>
              <a:gd name="connsiteY3" fmla="*/ 2853764 h 2853764"/>
            </a:gdLst>
            <a:ahLst/>
            <a:cxnLst>
              <a:cxn ang="0">
                <a:pos x="connsiteX0" y="connsiteY0"/>
              </a:cxn>
              <a:cxn ang="0">
                <a:pos x="connsiteX1" y="connsiteY1"/>
              </a:cxn>
              <a:cxn ang="0">
                <a:pos x="connsiteX2" y="connsiteY2"/>
              </a:cxn>
              <a:cxn ang="0">
                <a:pos x="connsiteX3" y="connsiteY3"/>
              </a:cxn>
            </a:cxnLst>
            <a:rect l="l" t="t" r="r" b="b"/>
            <a:pathLst>
              <a:path w="1934882" h="2853764">
                <a:moveTo>
                  <a:pt x="0" y="415364"/>
                </a:moveTo>
                <a:cubicBezTo>
                  <a:pt x="699994" y="207682"/>
                  <a:pt x="1399988" y="0"/>
                  <a:pt x="1667435" y="406400"/>
                </a:cubicBezTo>
                <a:cubicBezTo>
                  <a:pt x="1934882" y="812800"/>
                  <a:pt x="1604682" y="2853764"/>
                  <a:pt x="1604682" y="2853764"/>
                </a:cubicBezTo>
                <a:lnTo>
                  <a:pt x="1604682" y="2853764"/>
                </a:lnTo>
              </a:path>
            </a:pathLst>
          </a:custGeom>
          <a:ln w="25400">
            <a:solidFill>
              <a:srgbClr val="C00000"/>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666244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71735"/>
            <a:ext cx="7086600" cy="461665"/>
          </a:xfrm>
          <a:prstGeom prst="rect">
            <a:avLst/>
          </a:prstGeom>
        </p:spPr>
        <p:txBody>
          <a:bodyPr wrap="square">
            <a:spAutoFit/>
          </a:bodyPr>
          <a:lstStyle/>
          <a:p>
            <a:r>
              <a:rPr lang="en-US" sz="2400" dirty="0">
                <a:solidFill>
                  <a:srgbClr val="000000"/>
                </a:solidFill>
                <a:effectLst>
                  <a:outerShdw blurRad="38100" dist="38100" dir="2700000" algn="tl">
                    <a:srgbClr val="000000">
                      <a:alpha val="43137"/>
                    </a:srgbClr>
                  </a:outerShdw>
                </a:effectLst>
                <a:latin typeface="Georgia" pitchFamily="18" charset="0"/>
                <a:sym typeface="Symbol"/>
              </a:rPr>
              <a:t>Radial functions</a:t>
            </a:r>
            <a:endParaRPr lang="en-US" sz="2400" dirty="0">
              <a:solidFill>
                <a:srgbClr val="000000"/>
              </a:solidFill>
              <a:effectLst>
                <a:outerShdw blurRad="38100" dist="38100" dir="2700000" algn="tl">
                  <a:srgbClr val="000000">
                    <a:alpha val="43137"/>
                  </a:srgbClr>
                </a:outerShdw>
              </a:effectLst>
              <a:latin typeface="Georgia" pitchFamily="18" charset="0"/>
            </a:endParaRPr>
          </a:p>
        </p:txBody>
      </p:sp>
      <p:graphicFrame>
        <p:nvGraphicFramePr>
          <p:cNvPr id="336899" name="Object 8"/>
          <p:cNvGraphicFramePr>
            <a:graphicFrameLocks noChangeAspect="1"/>
          </p:cNvGraphicFramePr>
          <p:nvPr/>
        </p:nvGraphicFramePr>
        <p:xfrm>
          <a:off x="914400" y="2697162"/>
          <a:ext cx="1441450" cy="423863"/>
        </p:xfrm>
        <a:graphic>
          <a:graphicData uri="http://schemas.openxmlformats.org/presentationml/2006/ole">
            <mc:AlternateContent xmlns:mc="http://schemas.openxmlformats.org/markup-compatibility/2006">
              <mc:Choice xmlns:v="urn:schemas-microsoft-com:vml" Requires="v">
                <p:oleObj name="Equation" r:id="rId2" imgW="825500" imgH="241300" progId="">
                  <p:embed/>
                </p:oleObj>
              </mc:Choice>
              <mc:Fallback>
                <p:oleObj name="Equation" r:id="rId2" imgW="825500" imgH="241300" progId="">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697162"/>
                        <a:ext cx="1441450" cy="4238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36900" name="Object 8"/>
          <p:cNvGraphicFramePr>
            <a:graphicFrameLocks noChangeAspect="1"/>
          </p:cNvGraphicFramePr>
          <p:nvPr/>
        </p:nvGraphicFramePr>
        <p:xfrm>
          <a:off x="2895600" y="2620962"/>
          <a:ext cx="2463800" cy="557212"/>
        </p:xfrm>
        <a:graphic>
          <a:graphicData uri="http://schemas.openxmlformats.org/presentationml/2006/ole">
            <mc:AlternateContent xmlns:mc="http://schemas.openxmlformats.org/markup-compatibility/2006">
              <mc:Choice xmlns:v="urn:schemas-microsoft-com:vml" Requires="v">
                <p:oleObj name="Equation" r:id="rId4" imgW="1409088" imgH="317362" progId="">
                  <p:embed/>
                </p:oleObj>
              </mc:Choice>
              <mc:Fallback>
                <p:oleObj name="Equation" r:id="rId4" imgW="1409088" imgH="317362"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2620962"/>
                        <a:ext cx="2463800" cy="557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36902" name="Object 6"/>
          <p:cNvGraphicFramePr>
            <a:graphicFrameLocks noChangeAspect="1"/>
          </p:cNvGraphicFramePr>
          <p:nvPr/>
        </p:nvGraphicFramePr>
        <p:xfrm>
          <a:off x="8001000" y="1295400"/>
          <a:ext cx="841375" cy="755650"/>
        </p:xfrm>
        <a:graphic>
          <a:graphicData uri="http://schemas.openxmlformats.org/presentationml/2006/ole">
            <mc:AlternateContent xmlns:mc="http://schemas.openxmlformats.org/markup-compatibility/2006">
              <mc:Choice xmlns:v="urn:schemas-microsoft-com:vml" Requires="v">
                <p:oleObj name="Formel" r:id="rId6" imgW="482391" imgH="431613" progId="Equation.3">
                  <p:embed/>
                </p:oleObj>
              </mc:Choice>
              <mc:Fallback>
                <p:oleObj name="Formel" r:id="rId6" imgW="482391" imgH="431613"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01000" y="1295400"/>
                        <a:ext cx="841375" cy="755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11" name="Picture 10" descr="radial_functions.gif"/>
          <p:cNvPicPr>
            <a:picLocks noChangeAspect="1"/>
          </p:cNvPicPr>
          <p:nvPr/>
        </p:nvPicPr>
        <p:blipFill>
          <a:blip r:embed="rId8" cstate="print">
            <a:lum contrast="40000"/>
          </a:blip>
          <a:srcRect b="67778"/>
          <a:stretch>
            <a:fillRect/>
          </a:stretch>
        </p:blipFill>
        <p:spPr>
          <a:xfrm>
            <a:off x="533400" y="1066800"/>
            <a:ext cx="2205990" cy="1515544"/>
          </a:xfrm>
          <a:prstGeom prst="rect">
            <a:avLst/>
          </a:prstGeom>
        </p:spPr>
      </p:pic>
      <p:pic>
        <p:nvPicPr>
          <p:cNvPr id="12" name="Picture 11" descr="radial_functions.gif"/>
          <p:cNvPicPr>
            <a:picLocks noChangeAspect="1"/>
          </p:cNvPicPr>
          <p:nvPr/>
        </p:nvPicPr>
        <p:blipFill>
          <a:blip r:embed="rId8" cstate="print">
            <a:lum contrast="40000"/>
          </a:blip>
          <a:srcRect t="64444" b="2582"/>
          <a:stretch>
            <a:fillRect/>
          </a:stretch>
        </p:blipFill>
        <p:spPr>
          <a:xfrm>
            <a:off x="5414010" y="1039905"/>
            <a:ext cx="2205990" cy="1550895"/>
          </a:xfrm>
          <a:prstGeom prst="rect">
            <a:avLst/>
          </a:prstGeom>
        </p:spPr>
      </p:pic>
      <p:pic>
        <p:nvPicPr>
          <p:cNvPr id="13" name="Picture 12" descr="radial_functions.gif"/>
          <p:cNvPicPr>
            <a:picLocks noChangeAspect="1"/>
          </p:cNvPicPr>
          <p:nvPr/>
        </p:nvPicPr>
        <p:blipFill>
          <a:blip r:embed="rId8" cstate="print">
            <a:lum contrast="40000"/>
          </a:blip>
          <a:srcRect t="31111" b="35556"/>
          <a:stretch>
            <a:fillRect/>
          </a:stretch>
        </p:blipFill>
        <p:spPr>
          <a:xfrm>
            <a:off x="2747010" y="990600"/>
            <a:ext cx="2205990" cy="1567799"/>
          </a:xfrm>
          <a:prstGeom prst="rect">
            <a:avLst/>
          </a:prstGeom>
        </p:spPr>
      </p:pic>
      <p:graphicFrame>
        <p:nvGraphicFramePr>
          <p:cNvPr id="336904" name="Object 8"/>
          <p:cNvGraphicFramePr>
            <a:graphicFrameLocks noChangeAspect="1"/>
          </p:cNvGraphicFramePr>
          <p:nvPr/>
        </p:nvGraphicFramePr>
        <p:xfrm>
          <a:off x="5637212" y="2620962"/>
          <a:ext cx="2439988" cy="579438"/>
        </p:xfrm>
        <a:graphic>
          <a:graphicData uri="http://schemas.openxmlformats.org/presentationml/2006/ole">
            <mc:AlternateContent xmlns:mc="http://schemas.openxmlformats.org/markup-compatibility/2006">
              <mc:Choice xmlns:v="urn:schemas-microsoft-com:vml" Requires="v">
                <p:oleObj name="Equation" r:id="rId9" imgW="1397000" imgH="330200" progId="">
                  <p:embed/>
                </p:oleObj>
              </mc:Choice>
              <mc:Fallback>
                <p:oleObj name="Equation" r:id="rId9" imgW="1397000" imgH="33020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37212" y="2620962"/>
                        <a:ext cx="2439988"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16" name="Picture 15" descr="radial_prob_functions.gif"/>
          <p:cNvPicPr>
            <a:picLocks noChangeAspect="1"/>
          </p:cNvPicPr>
          <p:nvPr/>
        </p:nvPicPr>
        <p:blipFill>
          <a:blip r:embed="rId11" cstate="print">
            <a:lum contrast="40000"/>
          </a:blip>
          <a:srcRect b="67778"/>
          <a:stretch>
            <a:fillRect/>
          </a:stretch>
        </p:blipFill>
        <p:spPr>
          <a:xfrm>
            <a:off x="506505" y="3263686"/>
            <a:ext cx="2240280" cy="1510019"/>
          </a:xfrm>
          <a:prstGeom prst="rect">
            <a:avLst/>
          </a:prstGeom>
        </p:spPr>
      </p:pic>
      <p:pic>
        <p:nvPicPr>
          <p:cNvPr id="17" name="Picture 16" descr="radial_prob_functions.gif"/>
          <p:cNvPicPr>
            <a:picLocks noChangeAspect="1"/>
          </p:cNvPicPr>
          <p:nvPr/>
        </p:nvPicPr>
        <p:blipFill>
          <a:blip r:embed="rId11" cstate="print">
            <a:lum contrast="40000"/>
          </a:blip>
          <a:srcRect t="64444" b="3333"/>
          <a:stretch>
            <a:fillRect/>
          </a:stretch>
        </p:blipFill>
        <p:spPr>
          <a:xfrm>
            <a:off x="5379720" y="3240740"/>
            <a:ext cx="2240280" cy="1510066"/>
          </a:xfrm>
          <a:prstGeom prst="rect">
            <a:avLst/>
          </a:prstGeom>
        </p:spPr>
      </p:pic>
      <p:pic>
        <p:nvPicPr>
          <p:cNvPr id="18" name="Picture 17" descr="radial_prob_functions.gif"/>
          <p:cNvPicPr>
            <a:picLocks noChangeAspect="1"/>
          </p:cNvPicPr>
          <p:nvPr/>
        </p:nvPicPr>
        <p:blipFill>
          <a:blip r:embed="rId11" cstate="print">
            <a:lum contrast="40000"/>
          </a:blip>
          <a:srcRect t="31111" b="35556"/>
          <a:stretch>
            <a:fillRect/>
          </a:stretch>
        </p:blipFill>
        <p:spPr>
          <a:xfrm>
            <a:off x="2743200" y="3200400"/>
            <a:ext cx="2240280" cy="1562084"/>
          </a:xfrm>
          <a:prstGeom prst="rect">
            <a:avLst/>
          </a:prstGeom>
        </p:spPr>
      </p:pic>
      <p:sp>
        <p:nvSpPr>
          <p:cNvPr id="19" name="Rectangle 18"/>
          <p:cNvSpPr/>
          <p:nvPr/>
        </p:nvSpPr>
        <p:spPr>
          <a:xfrm>
            <a:off x="914400" y="5232737"/>
            <a:ext cx="7620000" cy="1015663"/>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b="1" dirty="0">
                <a:solidFill>
                  <a:schemeClr val="tx1"/>
                </a:solidFill>
                <a:latin typeface="Georgia" pitchFamily="18" charset="0"/>
              </a:rPr>
              <a:t>For s-Orbitals the maximum probability density of finding the electron is on the nucleus</a:t>
            </a:r>
          </a:p>
          <a:p>
            <a:endParaRPr lang="en-US" sz="1200" b="1" dirty="0">
              <a:solidFill>
                <a:schemeClr val="tx1"/>
              </a:solidFill>
              <a:latin typeface="Georgia" pitchFamily="18" charset="0"/>
            </a:endParaRPr>
          </a:p>
        </p:txBody>
      </p:sp>
      <p:pic>
        <p:nvPicPr>
          <p:cNvPr id="27" name="Picture 26" descr="page02pic01.jpg"/>
          <p:cNvPicPr>
            <a:picLocks noChangeAspect="1"/>
          </p:cNvPicPr>
          <p:nvPr/>
        </p:nvPicPr>
        <p:blipFill>
          <a:blip r:embed="rId12" cstate="print"/>
          <a:srcRect l="9091" t="6812" r="74545" b="76221"/>
          <a:stretch>
            <a:fillRect/>
          </a:stretch>
        </p:blipFill>
        <p:spPr>
          <a:xfrm>
            <a:off x="1447800" y="3429000"/>
            <a:ext cx="914400" cy="838200"/>
          </a:xfrm>
          <a:prstGeom prst="rect">
            <a:avLst/>
          </a:prstGeom>
        </p:spPr>
      </p:pic>
      <p:pic>
        <p:nvPicPr>
          <p:cNvPr id="28" name="Picture 27" descr="page02pic01.jpg"/>
          <p:cNvPicPr>
            <a:picLocks noChangeAspect="1"/>
          </p:cNvPicPr>
          <p:nvPr/>
        </p:nvPicPr>
        <p:blipFill>
          <a:blip r:embed="rId12" cstate="print"/>
          <a:srcRect l="72273" r="5909" b="69152"/>
          <a:stretch>
            <a:fillRect/>
          </a:stretch>
        </p:blipFill>
        <p:spPr>
          <a:xfrm>
            <a:off x="6400801" y="3352800"/>
            <a:ext cx="731514" cy="914390"/>
          </a:xfrm>
          <a:prstGeom prst="rect">
            <a:avLst/>
          </a:prstGeom>
        </p:spPr>
      </p:pic>
      <p:pic>
        <p:nvPicPr>
          <p:cNvPr id="29" name="Picture 28" descr="page02pic01.jpg"/>
          <p:cNvPicPr>
            <a:picLocks noChangeAspect="1"/>
          </p:cNvPicPr>
          <p:nvPr/>
        </p:nvPicPr>
        <p:blipFill>
          <a:blip r:embed="rId12" cstate="print"/>
          <a:srcRect l="40909" t="4627" r="40000" b="73779"/>
          <a:stretch>
            <a:fillRect/>
          </a:stretch>
        </p:blipFill>
        <p:spPr>
          <a:xfrm>
            <a:off x="3611875" y="3429000"/>
            <a:ext cx="960125" cy="960127"/>
          </a:xfrm>
          <a:prstGeom prst="rect">
            <a:avLst/>
          </a:prstGeom>
        </p:spPr>
      </p:pic>
      <p:sp>
        <p:nvSpPr>
          <p:cNvPr id="2" name="Rectangle 1"/>
          <p:cNvSpPr/>
          <p:nvPr/>
        </p:nvSpPr>
        <p:spPr>
          <a:xfrm>
            <a:off x="7467600" y="2819400"/>
            <a:ext cx="6858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 Box 5"/>
          <p:cNvSpPr txBox="1">
            <a:spLocks noChangeArrowheads="1"/>
          </p:cNvSpPr>
          <p:nvPr/>
        </p:nvSpPr>
        <p:spPr bwMode="auto">
          <a:xfrm>
            <a:off x="2259871" y="76200"/>
            <a:ext cx="3074129" cy="461665"/>
          </a:xfrm>
          <a:prstGeom prst="rect">
            <a:avLst/>
          </a:prstGeom>
          <a:noFill/>
          <a:ln w="9525">
            <a:noFill/>
            <a:miter lim="800000"/>
            <a:headEnd/>
            <a:tailEnd/>
          </a:ln>
        </p:spPr>
        <p:txBody>
          <a:bodyPr wrap="none">
            <a:spAutoFit/>
          </a:bodyPr>
          <a:lstStyle/>
          <a:p>
            <a:r>
              <a:rPr lang="en-US" sz="2400" dirty="0">
                <a:latin typeface="Georgia"/>
                <a:cs typeface="Georgia"/>
              </a:rPr>
              <a:t>for H-Atom for n=1,2</a:t>
            </a:r>
          </a:p>
        </p:txBody>
      </p:sp>
      <p:sp>
        <p:nvSpPr>
          <p:cNvPr id="22" name="Rectangle 2"/>
          <p:cNvSpPr/>
          <p:nvPr/>
        </p:nvSpPr>
        <p:spPr>
          <a:xfrm>
            <a:off x="5715000" y="53340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2p </a:t>
            </a:r>
            <a:r>
              <a:rPr lang="en-US" sz="2400" b="1" u="sng" dirty="0" err="1">
                <a:solidFill>
                  <a:srgbClr val="3333FF"/>
                </a:solidFill>
                <a:effectLst>
                  <a:outerShdw blurRad="38100" dist="38100" dir="2700000" algn="tl">
                    <a:srgbClr val="000000">
                      <a:alpha val="43137"/>
                    </a:srgbClr>
                  </a:outerShdw>
                </a:effectLst>
                <a:latin typeface="Georgia" pitchFamily="18" charset="0"/>
                <a:sym typeface="Symbol"/>
              </a:rPr>
              <a:t>Orbitals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Tree>
    <p:extLst>
      <p:ext uri="{BB962C8B-B14F-4D97-AF65-F5344CB8AC3E}">
        <p14:creationId xmlns:p14="http://schemas.microsoft.com/office/powerpoint/2010/main" val="12501799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7086600" cy="553998"/>
          </a:xfrm>
          <a:prstGeom prst="rect">
            <a:avLst/>
          </a:prstGeom>
        </p:spPr>
        <p:txBody>
          <a:bodyPr wrap="square">
            <a:spAutoFit/>
          </a:bodyPr>
          <a:lstStyle/>
          <a:p>
            <a:r>
              <a:rPr lang="en-US" sz="3000" u="sng" dirty="0">
                <a:effectLst>
                  <a:outerShdw blurRad="38100" dist="38100" dir="2700000" algn="tl">
                    <a:srgbClr val="000000">
                      <a:alpha val="43137"/>
                    </a:srgbClr>
                  </a:outerShdw>
                </a:effectLst>
                <a:latin typeface="Georgia" pitchFamily="18" charset="0"/>
                <a:sym typeface="Symbol"/>
              </a:rPr>
              <a:t>Angular Functions?</a:t>
            </a:r>
            <a:endParaRPr lang="en-US" sz="3000" u="sng" dirty="0">
              <a:effectLst>
                <a:outerShdw blurRad="38100" dist="38100" dir="2700000" algn="tl">
                  <a:srgbClr val="000000">
                    <a:alpha val="43137"/>
                  </a:srgbClr>
                </a:outerShdw>
              </a:effectLst>
              <a:latin typeface="Georgia" pitchFamily="18" charset="0"/>
            </a:endParaRPr>
          </a:p>
        </p:txBody>
      </p:sp>
      <p:sp>
        <p:nvSpPr>
          <p:cNvPr id="5" name="Rectangle 4"/>
          <p:cNvSpPr/>
          <p:nvPr/>
        </p:nvSpPr>
        <p:spPr>
          <a:xfrm>
            <a:off x="914400" y="838200"/>
            <a:ext cx="1676400" cy="461665"/>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i="1" dirty="0">
                <a:solidFill>
                  <a:prstClr val="black"/>
                </a:solidFill>
                <a:latin typeface="Georgia" pitchFamily="18" charset="0"/>
                <a:sym typeface="Symbol"/>
              </a:rPr>
              <a:t>p</a:t>
            </a:r>
            <a:r>
              <a:rPr lang="en-US" sz="2400" dirty="0">
                <a:solidFill>
                  <a:prstClr val="black"/>
                </a:solidFill>
                <a:latin typeface="Georgia" pitchFamily="18" charset="0"/>
                <a:sym typeface="Symbol"/>
              </a:rPr>
              <a:t>-</a:t>
            </a:r>
            <a:r>
              <a:rPr lang="en-US" sz="2400" dirty="0" err="1">
                <a:solidFill>
                  <a:prstClr val="black"/>
                </a:solidFill>
                <a:latin typeface="Georgia" pitchFamily="18" charset="0"/>
                <a:sym typeface="Symbol"/>
              </a:rPr>
              <a:t>Orbitals</a:t>
            </a:r>
            <a:endParaRPr lang="en-US" sz="2400" dirty="0">
              <a:solidFill>
                <a:prstClr val="black"/>
              </a:solidFill>
              <a:latin typeface="Georgia" pitchFamily="18" charset="0"/>
              <a:sym typeface="Symbol"/>
            </a:endParaRPr>
          </a:p>
        </p:txBody>
      </p:sp>
      <p:graphicFrame>
        <p:nvGraphicFramePr>
          <p:cNvPr id="342019" name="Object 8"/>
          <p:cNvGraphicFramePr>
            <a:graphicFrameLocks noChangeAspect="1"/>
          </p:cNvGraphicFramePr>
          <p:nvPr/>
        </p:nvGraphicFramePr>
        <p:xfrm>
          <a:off x="914400" y="1219200"/>
          <a:ext cx="6519862" cy="912813"/>
        </p:xfrm>
        <a:graphic>
          <a:graphicData uri="http://schemas.openxmlformats.org/presentationml/2006/ole">
            <mc:AlternateContent xmlns:mc="http://schemas.openxmlformats.org/markup-compatibility/2006">
              <mc:Choice xmlns:v="urn:schemas-microsoft-com:vml" Requires="v">
                <p:oleObj name="Equation" r:id="rId2" imgW="3733800" imgH="520700" progId="">
                  <p:embed/>
                </p:oleObj>
              </mc:Choice>
              <mc:Fallback>
                <p:oleObj name="Equation" r:id="rId2" imgW="3733800" imgH="520700" progId="">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219200"/>
                        <a:ext cx="6519862" cy="9128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2586924718"/>
              </p:ext>
            </p:extLst>
          </p:nvPr>
        </p:nvGraphicFramePr>
        <p:xfrm>
          <a:off x="5867400" y="3048000"/>
          <a:ext cx="1154430" cy="2944368"/>
        </p:xfrm>
        <a:graphic>
          <a:graphicData uri="http://schemas.openxmlformats.org/drawingml/2006/table">
            <a:tbl>
              <a:tblPr/>
              <a:tblGrid>
                <a:gridCol w="446405">
                  <a:extLst>
                    <a:ext uri="{9D8B030D-6E8A-4147-A177-3AD203B41FA5}">
                      <a16:colId xmlns:a16="http://schemas.microsoft.com/office/drawing/2014/main" val="20000"/>
                    </a:ext>
                  </a:extLst>
                </a:gridCol>
                <a:gridCol w="708025">
                  <a:extLst>
                    <a:ext uri="{9D8B030D-6E8A-4147-A177-3AD203B41FA5}">
                      <a16:colId xmlns:a16="http://schemas.microsoft.com/office/drawing/2014/main" val="20001"/>
                    </a:ext>
                  </a:extLst>
                </a:gridCol>
              </a:tblGrid>
              <a:tr h="0">
                <a:tc>
                  <a:txBody>
                    <a:bodyPr/>
                    <a:lstStyle/>
                    <a:p>
                      <a:pPr marL="0" marR="0" algn="ctr">
                        <a:lnSpc>
                          <a:spcPct val="115000"/>
                        </a:lnSpc>
                        <a:spcBef>
                          <a:spcPts val="0"/>
                        </a:spcBef>
                        <a:spcAft>
                          <a:spcPts val="0"/>
                        </a:spcAft>
                      </a:pPr>
                      <a:r>
                        <a:rPr lang="en-US" sz="1200" b="1" dirty="0">
                          <a:latin typeface="Georgia"/>
                          <a:ea typeface="Calibri"/>
                          <a:cs typeface="Times New Roman"/>
                          <a:sym typeface="Symbol"/>
                        </a:rPr>
                        <a:t></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latin typeface="Georgia"/>
                          <a:ea typeface="Calibri"/>
                          <a:cs typeface="Times New Roman"/>
                        </a:rPr>
                        <a:t>cos</a:t>
                      </a:r>
                      <a:r>
                        <a:rPr lang="en-US" sz="1200" b="1">
                          <a:latin typeface="Georgia"/>
                          <a:ea typeface="Calibri"/>
                          <a:cs typeface="Times New Roman"/>
                          <a:sym typeface="Symbol"/>
                        </a:rPr>
                        <a:t></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a:lnSpc>
                          <a:spcPct val="115000"/>
                        </a:lnSpc>
                        <a:spcBef>
                          <a:spcPts val="0"/>
                        </a:spcBef>
                        <a:spcAft>
                          <a:spcPts val="0"/>
                        </a:spcAft>
                      </a:pPr>
                      <a:r>
                        <a:rPr lang="en-US" sz="1200" b="1">
                          <a:latin typeface="Georgia"/>
                          <a:ea typeface="Calibri"/>
                          <a:cs typeface="Times New Roman"/>
                        </a:rPr>
                        <a:t>0</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a:latin typeface="Georgia"/>
                          <a:ea typeface="Calibri"/>
                          <a:cs typeface="Times New Roman"/>
                        </a:rPr>
                        <a:t>1.000</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0" marR="0">
                        <a:lnSpc>
                          <a:spcPct val="115000"/>
                        </a:lnSpc>
                        <a:spcBef>
                          <a:spcPts val="0"/>
                        </a:spcBef>
                        <a:spcAft>
                          <a:spcPts val="0"/>
                        </a:spcAft>
                      </a:pPr>
                      <a:r>
                        <a:rPr lang="en-US" sz="1200" b="1" dirty="0">
                          <a:latin typeface="Georgia"/>
                          <a:ea typeface="Calibri"/>
                          <a:cs typeface="Times New Roman"/>
                        </a:rPr>
                        <a:t>10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dirty="0">
                          <a:latin typeface="Georgia"/>
                          <a:ea typeface="Calibri"/>
                          <a:cs typeface="Times New Roman"/>
                        </a:rPr>
                        <a:t>0.985</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0" marR="0">
                        <a:lnSpc>
                          <a:spcPct val="115000"/>
                        </a:lnSpc>
                        <a:spcBef>
                          <a:spcPts val="0"/>
                        </a:spcBef>
                        <a:spcAft>
                          <a:spcPts val="0"/>
                        </a:spcAft>
                      </a:pPr>
                      <a:r>
                        <a:rPr lang="en-US" sz="1200" b="1" dirty="0">
                          <a:latin typeface="Georgia"/>
                          <a:ea typeface="Calibri"/>
                          <a:cs typeface="Times New Roman"/>
                        </a:rPr>
                        <a:t>20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dirty="0">
                          <a:latin typeface="Georgia"/>
                          <a:ea typeface="Calibri"/>
                          <a:cs typeface="Times New Roman"/>
                        </a:rPr>
                        <a:t>0.940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marL="0" marR="0">
                        <a:lnSpc>
                          <a:spcPct val="115000"/>
                        </a:lnSpc>
                        <a:spcBef>
                          <a:spcPts val="0"/>
                        </a:spcBef>
                        <a:spcAft>
                          <a:spcPts val="0"/>
                        </a:spcAft>
                      </a:pPr>
                      <a:r>
                        <a:rPr lang="en-US" sz="1200" b="1" dirty="0">
                          <a:latin typeface="Georgia"/>
                          <a:ea typeface="Calibri"/>
                          <a:cs typeface="Times New Roman"/>
                        </a:rPr>
                        <a:t>30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dirty="0">
                          <a:latin typeface="Georgia"/>
                          <a:ea typeface="Calibri"/>
                          <a:cs typeface="Times New Roman"/>
                        </a:rPr>
                        <a:t>0.866</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marL="0" marR="0">
                        <a:lnSpc>
                          <a:spcPct val="115000"/>
                        </a:lnSpc>
                        <a:spcBef>
                          <a:spcPts val="0"/>
                        </a:spcBef>
                        <a:spcAft>
                          <a:spcPts val="0"/>
                        </a:spcAft>
                      </a:pPr>
                      <a:r>
                        <a:rPr lang="en-US" sz="1200" b="1" dirty="0">
                          <a:latin typeface="Georgia"/>
                          <a:ea typeface="Calibri"/>
                          <a:cs typeface="Times New Roman"/>
                        </a:rPr>
                        <a:t>40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dirty="0">
                          <a:latin typeface="Georgia"/>
                          <a:ea typeface="Calibri"/>
                          <a:cs typeface="Times New Roman"/>
                        </a:rPr>
                        <a:t>0.766</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marL="0" marR="0">
                        <a:lnSpc>
                          <a:spcPct val="115000"/>
                        </a:lnSpc>
                        <a:spcBef>
                          <a:spcPts val="0"/>
                        </a:spcBef>
                        <a:spcAft>
                          <a:spcPts val="0"/>
                        </a:spcAft>
                      </a:pPr>
                      <a:r>
                        <a:rPr lang="en-US" sz="1200" b="1" dirty="0">
                          <a:latin typeface="Georgia"/>
                          <a:ea typeface="Calibri"/>
                          <a:cs typeface="Times New Roman"/>
                        </a:rPr>
                        <a:t>50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dirty="0">
                          <a:latin typeface="Georgia"/>
                          <a:ea typeface="Calibri"/>
                          <a:cs typeface="Times New Roman"/>
                        </a:rPr>
                        <a:t>0.643</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marL="0" marR="0">
                        <a:lnSpc>
                          <a:spcPct val="115000"/>
                        </a:lnSpc>
                        <a:spcBef>
                          <a:spcPts val="0"/>
                        </a:spcBef>
                        <a:spcAft>
                          <a:spcPts val="0"/>
                        </a:spcAft>
                      </a:pPr>
                      <a:r>
                        <a:rPr lang="en-US" sz="1200" b="1" dirty="0">
                          <a:latin typeface="Georgia"/>
                          <a:ea typeface="Calibri"/>
                          <a:cs typeface="Times New Roman"/>
                        </a:rPr>
                        <a:t>60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dirty="0">
                          <a:latin typeface="Georgia"/>
                          <a:ea typeface="Calibri"/>
                          <a:cs typeface="Times New Roman"/>
                        </a:rPr>
                        <a:t>0.500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marL="0" marR="0">
                        <a:lnSpc>
                          <a:spcPct val="115000"/>
                        </a:lnSpc>
                        <a:spcBef>
                          <a:spcPts val="0"/>
                        </a:spcBef>
                        <a:spcAft>
                          <a:spcPts val="0"/>
                        </a:spcAft>
                      </a:pPr>
                      <a:r>
                        <a:rPr lang="en-US" sz="1200" b="1" dirty="0">
                          <a:latin typeface="Georgia"/>
                          <a:ea typeface="Calibri"/>
                          <a:cs typeface="Times New Roman"/>
                        </a:rPr>
                        <a:t>70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dirty="0">
                          <a:latin typeface="Georgia"/>
                          <a:ea typeface="Calibri"/>
                          <a:cs typeface="Times New Roman"/>
                        </a:rPr>
                        <a:t>0.342</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marL="0" marR="0">
                        <a:lnSpc>
                          <a:spcPct val="115000"/>
                        </a:lnSpc>
                        <a:spcBef>
                          <a:spcPts val="0"/>
                        </a:spcBef>
                        <a:spcAft>
                          <a:spcPts val="0"/>
                        </a:spcAft>
                      </a:pPr>
                      <a:r>
                        <a:rPr lang="en-US" sz="1200" b="1" dirty="0">
                          <a:latin typeface="Georgia"/>
                          <a:ea typeface="Calibri"/>
                          <a:cs typeface="Times New Roman"/>
                        </a:rPr>
                        <a:t>80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dirty="0">
                          <a:latin typeface="Georgia"/>
                          <a:ea typeface="Calibri"/>
                          <a:cs typeface="Times New Roman"/>
                        </a:rPr>
                        <a:t>0.174</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0">
                <a:tc>
                  <a:txBody>
                    <a:bodyPr/>
                    <a:lstStyle/>
                    <a:p>
                      <a:pPr marL="0" marR="0">
                        <a:lnSpc>
                          <a:spcPct val="115000"/>
                        </a:lnSpc>
                        <a:spcBef>
                          <a:spcPts val="0"/>
                        </a:spcBef>
                        <a:spcAft>
                          <a:spcPts val="0"/>
                        </a:spcAft>
                      </a:pPr>
                      <a:r>
                        <a:rPr lang="en-US" sz="1200" b="1" dirty="0">
                          <a:latin typeface="Georgia"/>
                          <a:ea typeface="Calibri"/>
                          <a:cs typeface="Times New Roman"/>
                        </a:rPr>
                        <a:t>90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dirty="0">
                          <a:latin typeface="Georgia"/>
                          <a:ea typeface="Calibri"/>
                          <a:cs typeface="Times New Roman"/>
                        </a:rPr>
                        <a:t>0.000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0">
                <a:tc>
                  <a:txBody>
                    <a:bodyPr/>
                    <a:lstStyle/>
                    <a:p>
                      <a:pPr marL="0" marR="0">
                        <a:lnSpc>
                          <a:spcPct val="115000"/>
                        </a:lnSpc>
                        <a:spcBef>
                          <a:spcPts val="0"/>
                        </a:spcBef>
                        <a:spcAft>
                          <a:spcPts val="0"/>
                        </a:spcAft>
                      </a:pPr>
                      <a:r>
                        <a:rPr lang="en-US" sz="1200" b="1" dirty="0">
                          <a:latin typeface="Georgia"/>
                          <a:ea typeface="Calibri"/>
                          <a:cs typeface="Times New Roman"/>
                        </a:rPr>
                        <a:t>120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dirty="0">
                          <a:latin typeface="Georgia"/>
                          <a:ea typeface="Calibri"/>
                          <a:cs typeface="Times New Roman"/>
                        </a:rPr>
                        <a:t>-0.500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0">
                <a:tc>
                  <a:txBody>
                    <a:bodyPr/>
                    <a:lstStyle/>
                    <a:p>
                      <a:pPr marL="0" marR="0">
                        <a:lnSpc>
                          <a:spcPct val="115000"/>
                        </a:lnSpc>
                        <a:spcBef>
                          <a:spcPts val="0"/>
                        </a:spcBef>
                        <a:spcAft>
                          <a:spcPts val="0"/>
                        </a:spcAft>
                      </a:pPr>
                      <a:r>
                        <a:rPr lang="en-US" sz="1200" b="1" dirty="0">
                          <a:latin typeface="Georgia"/>
                          <a:ea typeface="Calibri"/>
                          <a:cs typeface="Times New Roman"/>
                        </a:rPr>
                        <a:t>150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dirty="0">
                          <a:latin typeface="Georgia"/>
                          <a:ea typeface="Calibri"/>
                          <a:cs typeface="Times New Roman"/>
                        </a:rPr>
                        <a:t>-0.866</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0">
                <a:tc>
                  <a:txBody>
                    <a:bodyPr/>
                    <a:lstStyle/>
                    <a:p>
                      <a:pPr marL="0" marR="0">
                        <a:lnSpc>
                          <a:spcPct val="115000"/>
                        </a:lnSpc>
                        <a:spcBef>
                          <a:spcPts val="0"/>
                        </a:spcBef>
                        <a:spcAft>
                          <a:spcPts val="0"/>
                        </a:spcAft>
                      </a:pPr>
                      <a:r>
                        <a:rPr lang="en-US" sz="1200" b="1" dirty="0">
                          <a:latin typeface="Georgia"/>
                          <a:ea typeface="Calibri"/>
                          <a:cs typeface="Times New Roman"/>
                        </a:rPr>
                        <a:t>180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dirty="0">
                          <a:latin typeface="Georgia"/>
                          <a:ea typeface="Calibri"/>
                          <a:cs typeface="Times New Roman"/>
                        </a:rPr>
                        <a:t>-1.000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graphicFrame>
        <p:nvGraphicFramePr>
          <p:cNvPr id="342021" name="Object 8"/>
          <p:cNvGraphicFramePr>
            <a:graphicFrameLocks noChangeAspect="1"/>
          </p:cNvGraphicFramePr>
          <p:nvPr/>
        </p:nvGraphicFramePr>
        <p:xfrm>
          <a:off x="555625" y="6096000"/>
          <a:ext cx="3036888" cy="577850"/>
        </p:xfrm>
        <a:graphic>
          <a:graphicData uri="http://schemas.openxmlformats.org/presentationml/2006/ole">
            <mc:AlternateContent xmlns:mc="http://schemas.openxmlformats.org/markup-compatibility/2006">
              <mc:Choice xmlns:v="urn:schemas-microsoft-com:vml" Requires="v">
                <p:oleObj name="Equation" r:id="rId4" imgW="1739900" imgH="330200" progId="Equation.3">
                  <p:embed/>
                </p:oleObj>
              </mc:Choice>
              <mc:Fallback>
                <p:oleObj name="Equation" r:id="rId4" imgW="1739900" imgH="330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625" y="6096000"/>
                        <a:ext cx="3036888" cy="5778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8" name="Rectangle 17"/>
          <p:cNvSpPr/>
          <p:nvPr/>
        </p:nvSpPr>
        <p:spPr>
          <a:xfrm>
            <a:off x="304800" y="2362200"/>
            <a:ext cx="5405647" cy="461665"/>
          </a:xfrm>
          <a:prstGeom prst="rect">
            <a:avLst/>
          </a:prstGeom>
        </p:spPr>
        <p:txBody>
          <a:bodyPr wrap="none">
            <a:spAutoFit/>
          </a:bodyPr>
          <a:lstStyle/>
          <a:p>
            <a:r>
              <a:rPr lang="en-US" sz="2400" dirty="0">
                <a:solidFill>
                  <a:prstClr val="black"/>
                </a:solidFill>
                <a:latin typeface="Georgia" pitchFamily="18" charset="0"/>
                <a:sym typeface="Symbol"/>
              </a:rPr>
              <a:t>Angular part: Polar plot of </a:t>
            </a:r>
            <a:r>
              <a:rPr lang="en-US" sz="2400" i="1" dirty="0">
                <a:solidFill>
                  <a:prstClr val="black"/>
                </a:solidFill>
                <a:latin typeface="Georgia" pitchFamily="18" charset="0"/>
                <a:sym typeface="Symbol"/>
              </a:rPr>
              <a:t>2p</a:t>
            </a:r>
            <a:r>
              <a:rPr lang="en-US" sz="2400" i="1" baseline="-25000" dirty="0">
                <a:solidFill>
                  <a:prstClr val="black"/>
                </a:solidFill>
                <a:latin typeface="Georgia" pitchFamily="18" charset="0"/>
                <a:sym typeface="Symbol"/>
              </a:rPr>
              <a:t>z</a:t>
            </a:r>
            <a:r>
              <a:rPr lang="en-US" sz="2400" dirty="0">
                <a:solidFill>
                  <a:prstClr val="black"/>
                </a:solidFill>
                <a:latin typeface="Georgia" pitchFamily="18" charset="0"/>
                <a:sym typeface="Symbol"/>
              </a:rPr>
              <a:t> --- </a:t>
            </a:r>
            <a:r>
              <a:rPr lang="en-US" sz="2400" dirty="0" err="1">
                <a:solidFill>
                  <a:prstClr val="black"/>
                </a:solidFill>
                <a:latin typeface="Georgia" pitchFamily="18" charset="0"/>
                <a:sym typeface="Symbol"/>
              </a:rPr>
              <a:t>cos</a:t>
            </a:r>
            <a:r>
              <a:rPr lang="en-US" sz="2400" i="1" dirty="0">
                <a:solidFill>
                  <a:prstClr val="black"/>
                </a:solidFill>
                <a:latin typeface="Georgia" pitchFamily="18" charset="0"/>
                <a:sym typeface="Symbol"/>
              </a:rPr>
              <a:t></a:t>
            </a:r>
          </a:p>
        </p:txBody>
      </p:sp>
      <p:pic>
        <p:nvPicPr>
          <p:cNvPr id="17" name="Picture 4" descr="C:\Documents and Settings\admin\Desktop\Dropbox\GNP-AC\Polar-Plot.jpg"/>
          <p:cNvPicPr>
            <a:picLocks noChangeAspect="1" noChangeArrowheads="1"/>
          </p:cNvPicPr>
          <p:nvPr/>
        </p:nvPicPr>
        <p:blipFill>
          <a:blip r:embed="rId6" cstate="print"/>
          <a:srcRect l="16508" t="4082" r="14314" b="8163"/>
          <a:stretch>
            <a:fillRect/>
          </a:stretch>
        </p:blipFill>
        <p:spPr bwMode="auto">
          <a:xfrm>
            <a:off x="304800" y="2824595"/>
            <a:ext cx="3581400" cy="3500005"/>
          </a:xfrm>
          <a:prstGeom prst="rect">
            <a:avLst/>
          </a:prstGeom>
          <a:noFill/>
        </p:spPr>
      </p:pic>
      <p:cxnSp>
        <p:nvCxnSpPr>
          <p:cNvPr id="19" name="Straight Arrow Connector 18"/>
          <p:cNvCxnSpPr/>
          <p:nvPr/>
        </p:nvCxnSpPr>
        <p:spPr>
          <a:xfrm rot="5400000" flipH="1" flipV="1">
            <a:off x="1881169" y="3731275"/>
            <a:ext cx="1119169" cy="63549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5400000" flipH="1" flipV="1">
            <a:off x="1694051" y="3707150"/>
            <a:ext cx="1317468" cy="48662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rot="5400000" flipH="1" flipV="1">
            <a:off x="1556952" y="3770111"/>
            <a:ext cx="1376306" cy="25125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5400000" flipH="1" flipV="1">
            <a:off x="1389841" y="3891914"/>
            <a:ext cx="1478102" cy="470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rot="5400000" flipH="1" flipV="1">
            <a:off x="2061226" y="3823068"/>
            <a:ext cx="854382" cy="68844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2140664" y="3998418"/>
            <a:ext cx="699628" cy="57841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2126539" y="4242611"/>
            <a:ext cx="629610" cy="36246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2112417" y="4416195"/>
            <a:ext cx="485448" cy="18181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2140661" y="4554473"/>
            <a:ext cx="235371" cy="2588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32" name="Group 53"/>
          <p:cNvGrpSpPr/>
          <p:nvPr/>
        </p:nvGrpSpPr>
        <p:grpSpPr>
          <a:xfrm>
            <a:off x="2105351" y="4592720"/>
            <a:ext cx="730818" cy="1478102"/>
            <a:chOff x="7286951" y="4446670"/>
            <a:chExt cx="730818" cy="1478102"/>
          </a:xfrm>
        </p:grpSpPr>
        <p:cxnSp>
          <p:nvCxnSpPr>
            <p:cNvPr id="33" name="Straight Arrow Connector 32"/>
            <p:cNvCxnSpPr/>
            <p:nvPr/>
          </p:nvCxnSpPr>
          <p:spPr>
            <a:xfrm rot="16200000" flipH="1">
              <a:off x="7077478" y="4694389"/>
              <a:ext cx="1082097" cy="636083"/>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rot="16200000" flipH="1">
              <a:off x="6888595" y="4869148"/>
              <a:ext cx="1276868" cy="480155"/>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16200000" flipH="1">
              <a:off x="6734429" y="5058623"/>
              <a:ext cx="1376306" cy="251254"/>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rot="16200000" flipH="1">
              <a:off x="6567318" y="5183367"/>
              <a:ext cx="1478102" cy="4707"/>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16200000" flipH="1">
              <a:off x="7245177" y="4561996"/>
              <a:ext cx="845556" cy="692573"/>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318141" y="4503158"/>
              <a:ext cx="699628" cy="578412"/>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7296954" y="4474914"/>
              <a:ext cx="629610" cy="362463"/>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7301078" y="4480207"/>
              <a:ext cx="462496" cy="151812"/>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7311669" y="4480207"/>
              <a:ext cx="241840" cy="45308"/>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42" name="Group 33"/>
          <p:cNvGrpSpPr/>
          <p:nvPr/>
        </p:nvGrpSpPr>
        <p:grpSpPr>
          <a:xfrm>
            <a:off x="1539833" y="3747440"/>
            <a:ext cx="435033" cy="1671254"/>
            <a:chOff x="6721433" y="3601390"/>
            <a:chExt cx="435033" cy="1671254"/>
          </a:xfrm>
        </p:grpSpPr>
        <p:cxnSp>
          <p:nvCxnSpPr>
            <p:cNvPr id="43" name="Straight Connector 42"/>
            <p:cNvCxnSpPr/>
            <p:nvPr/>
          </p:nvCxnSpPr>
          <p:spPr>
            <a:xfrm>
              <a:off x="6721433" y="5272644"/>
              <a:ext cx="365760" cy="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790706" y="3774374"/>
              <a:ext cx="365760" cy="0"/>
            </a:xfrm>
            <a:prstGeom prst="line">
              <a:avLst/>
            </a:prstGeom>
            <a:ln w="50800">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6800603" y="3784270"/>
              <a:ext cx="365760" cy="0"/>
            </a:xfrm>
            <a:prstGeom prst="line">
              <a:avLst/>
            </a:prstGeom>
            <a:ln w="50800">
              <a:solidFill>
                <a:srgbClr val="0000CC"/>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5192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randombar(horizontal)">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randombar(horizontal)">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randombar(horizontal)">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randombar(horizontal)">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randombar(horizontal)">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randombar(horizontal)">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randombar(horizontal)">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randombar(horizontal)">
                                      <p:cBhvr>
                                        <p:cTn id="47" dur="500"/>
                                        <p:tgtEl>
                                          <p:spTgt spid="30"/>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randombar(horizontal)">
                                      <p:cBhvr>
                                        <p:cTn id="52" dur="500"/>
                                        <p:tgtEl>
                                          <p:spTgt spid="31"/>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nodeType="click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randombar(horizontal)">
                                      <p:cBhvr>
                                        <p:cTn id="57" dur="500"/>
                                        <p:tgtEl>
                                          <p:spTgt spid="32"/>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nodeType="clickEffect">
                                  <p:stCondLst>
                                    <p:cond delay="0"/>
                                  </p:stCondLst>
                                  <p:childTnLst>
                                    <p:set>
                                      <p:cBhvr>
                                        <p:cTn id="61" dur="1" fill="hold">
                                          <p:stCondLst>
                                            <p:cond delay="0"/>
                                          </p:stCondLst>
                                        </p:cTn>
                                        <p:tgtEl>
                                          <p:spTgt spid="42"/>
                                        </p:tgtEl>
                                        <p:attrNameLst>
                                          <p:attrName>style.visibility</p:attrName>
                                        </p:attrNameLst>
                                      </p:cBhvr>
                                      <p:to>
                                        <p:strVal val="visible"/>
                                      </p:to>
                                    </p:set>
                                    <p:animEffect transition="in" filter="randombar(horizontal)">
                                      <p:cBhvr>
                                        <p:cTn id="6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9418"/>
          <a:stretch/>
        </p:blipFill>
        <p:spPr>
          <a:xfrm>
            <a:off x="1273628" y="645886"/>
            <a:ext cx="6858000" cy="6212114"/>
          </a:xfrm>
          <a:prstGeom prst="rect">
            <a:avLst/>
          </a:prstGeom>
        </p:spPr>
      </p:pic>
      <p:sp>
        <p:nvSpPr>
          <p:cNvPr id="4" name="Rectangle 2"/>
          <p:cNvSpPr txBox="1">
            <a:spLocks noChangeArrowheads="1"/>
          </p:cNvSpPr>
          <p:nvPr/>
        </p:nvSpPr>
        <p:spPr>
          <a:xfrm>
            <a:off x="486229" y="-228600"/>
            <a:ext cx="8229600" cy="538843"/>
          </a:xfrm>
          <a:prstGeom prst="rect">
            <a:avLst/>
          </a:prstGeom>
          <a:noFill/>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a:solidFill>
                  <a:srgbClr val="000000"/>
                </a:solidFill>
                <a:latin typeface="Georgia"/>
                <a:cs typeface="Georgia"/>
              </a:rPr>
              <a:t>Complete Rotation around z-axis</a:t>
            </a:r>
          </a:p>
        </p:txBody>
      </p:sp>
      <p:graphicFrame>
        <p:nvGraphicFramePr>
          <p:cNvPr id="5" name="Object 13"/>
          <p:cNvGraphicFramePr>
            <a:graphicFrameLocks noGrp="1" noChangeAspect="1"/>
          </p:cNvGraphicFramePr>
          <p:nvPr>
            <p:extLst>
              <p:ext uri="{D42A27DB-BD31-4B8C-83A1-F6EECF244321}">
                <p14:modId xmlns:p14="http://schemas.microsoft.com/office/powerpoint/2010/main" val="1691908697"/>
              </p:ext>
            </p:extLst>
          </p:nvPr>
        </p:nvGraphicFramePr>
        <p:xfrm>
          <a:off x="1273628" y="818444"/>
          <a:ext cx="3984625" cy="773112"/>
        </p:xfrm>
        <a:graphic>
          <a:graphicData uri="http://schemas.openxmlformats.org/presentationml/2006/ole">
            <mc:AlternateContent xmlns:mc="http://schemas.openxmlformats.org/markup-compatibility/2006">
              <mc:Choice xmlns:v="urn:schemas-microsoft-com:vml" Requires="v">
                <p:oleObj name="Formel" r:id="rId3" imgW="1701720" imgH="330120" progId="Equation.3">
                  <p:embed/>
                </p:oleObj>
              </mc:Choice>
              <mc:Fallback>
                <p:oleObj name="Formel" r:id="rId3" imgW="1701720" imgH="330120" progId="Equation.3">
                  <p:embed/>
                  <p:pic>
                    <p:nvPicPr>
                      <p:cNvPr id="0" name=""/>
                      <p:cNvPicPr>
                        <a:picLocks noGrp="1" noChangeAspect="1" noChangeArrowheads="1"/>
                      </p:cNvPicPr>
                      <p:nvPr/>
                    </p:nvPicPr>
                    <p:blipFill>
                      <a:blip r:embed="rId4"/>
                      <a:srcRect/>
                      <a:stretch>
                        <a:fillRect/>
                      </a:stretch>
                    </p:blipFill>
                    <p:spPr bwMode="auto">
                      <a:xfrm>
                        <a:off x="1273628" y="818444"/>
                        <a:ext cx="3984625" cy="773112"/>
                      </a:xfrm>
                      <a:prstGeom prst="rect">
                        <a:avLst/>
                      </a:prstGeom>
                      <a:solidFill>
                        <a:srgbClr val="FFCC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137995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990600"/>
          </a:xfrm>
        </p:spPr>
        <p:txBody>
          <a:bodyPr>
            <a:normAutofit/>
          </a:bodyPr>
          <a:lstStyle/>
          <a:p>
            <a:r>
              <a:rPr lang="en-US" sz="4000" dirty="0">
                <a:effectLst>
                  <a:outerShdw blurRad="38100" dist="38100" dir="2700000" algn="tl">
                    <a:srgbClr val="000000">
                      <a:alpha val="43137"/>
                    </a:srgbClr>
                  </a:outerShdw>
                </a:effectLst>
                <a:latin typeface="Comic Sans MS" pitchFamily="66" charset="0"/>
              </a:rPr>
              <a:t>Misinterpretation of Orbital pictures</a:t>
            </a:r>
          </a:p>
        </p:txBody>
      </p:sp>
      <p:sp>
        <p:nvSpPr>
          <p:cNvPr id="3" name="Subtitle 2"/>
          <p:cNvSpPr>
            <a:spLocks noGrp="1"/>
          </p:cNvSpPr>
          <p:nvPr>
            <p:ph type="subTitle" idx="1"/>
          </p:nvPr>
        </p:nvSpPr>
        <p:spPr>
          <a:xfrm>
            <a:off x="0" y="1122400"/>
            <a:ext cx="9144000" cy="4639772"/>
          </a:xfrm>
          <a:solidFill>
            <a:srgbClr val="FFC000"/>
          </a:solidFill>
        </p:spPr>
        <p:txBody>
          <a:bodyPr>
            <a:noAutofit/>
          </a:bodyPr>
          <a:lstStyle/>
          <a:p>
            <a:pPr>
              <a:spcAft>
                <a:spcPts val="1800"/>
              </a:spcAft>
            </a:pPr>
            <a:r>
              <a:rPr lang="en-US" sz="2800" dirty="0">
                <a:solidFill>
                  <a:srgbClr val="000099"/>
                </a:solidFill>
                <a:latin typeface="Comic Sans MS" pitchFamily="66" charset="0"/>
              </a:rPr>
              <a:t>Angular plots of </a:t>
            </a:r>
            <a:r>
              <a:rPr lang="en-US" sz="2800" dirty="0">
                <a:solidFill>
                  <a:srgbClr val="000099"/>
                </a:solidFill>
                <a:latin typeface="Symbol" pitchFamily="18" charset="2"/>
              </a:rPr>
              <a:t>Y(</a:t>
            </a:r>
            <a:r>
              <a:rPr lang="en-US" sz="2800" dirty="0" err="1">
                <a:solidFill>
                  <a:srgbClr val="000099"/>
                </a:solidFill>
                <a:latin typeface="Symbol" pitchFamily="18" charset="2"/>
              </a:rPr>
              <a:t>q,f</a:t>
            </a:r>
            <a:r>
              <a:rPr lang="en-US" sz="2800" dirty="0">
                <a:solidFill>
                  <a:srgbClr val="000099"/>
                </a:solidFill>
                <a:latin typeface="Symbol" pitchFamily="18" charset="2"/>
              </a:rPr>
              <a:t>)</a:t>
            </a:r>
            <a:r>
              <a:rPr lang="en-US" sz="2800" dirty="0">
                <a:solidFill>
                  <a:srgbClr val="000099"/>
                </a:solidFill>
                <a:latin typeface="Comic Sans MS" pitchFamily="66" charset="0"/>
              </a:rPr>
              <a:t> has no physical meaning – just mathematical functions - may be used to obtain information about probable electron distribution.</a:t>
            </a:r>
          </a:p>
          <a:p>
            <a:r>
              <a:rPr lang="en-US" sz="2800" dirty="0">
                <a:solidFill>
                  <a:schemeClr val="tx1"/>
                </a:solidFill>
                <a:latin typeface="Comic Sans MS" pitchFamily="66" charset="0"/>
              </a:rPr>
              <a:t>But can not be, in any way, regarded as the “picture” of an orbital. It is unfortunate that fuzzy drawings  like these are often </a:t>
            </a:r>
            <a:r>
              <a:rPr lang="en-US" sz="2800" i="1" u="sng" dirty="0">
                <a:solidFill>
                  <a:schemeClr val="tx1"/>
                </a:solidFill>
                <a:latin typeface="Comic Sans MS" pitchFamily="66" charset="0"/>
              </a:rPr>
              <a:t>incorrectly</a:t>
            </a:r>
            <a:r>
              <a:rPr lang="en-US" sz="2800" dirty="0">
                <a:solidFill>
                  <a:schemeClr val="tx1"/>
                </a:solidFill>
                <a:latin typeface="Comic Sans MS" pitchFamily="66" charset="0"/>
              </a:rPr>
              <a:t> represented as “orbitals”</a:t>
            </a:r>
          </a:p>
          <a:p>
            <a:endParaRPr lang="en-US" sz="2800" dirty="0">
              <a:solidFill>
                <a:schemeClr val="tx1"/>
              </a:solidFill>
              <a:latin typeface="Comic Sans MS" pitchFamily="66" charset="0"/>
            </a:endParaRPr>
          </a:p>
          <a:p>
            <a:r>
              <a:rPr lang="en-US" sz="2800" u="sng" dirty="0">
                <a:solidFill>
                  <a:srgbClr val="006600"/>
                </a:solidFill>
                <a:effectLst>
                  <a:outerShdw blurRad="38100" dist="38100" dir="2700000" algn="tl">
                    <a:srgbClr val="000000">
                      <a:alpha val="43137"/>
                    </a:srgbClr>
                  </a:outerShdw>
                </a:effectLst>
                <a:latin typeface="Comic Sans MS" pitchFamily="66" charset="0"/>
              </a:rPr>
              <a:t>However, </a:t>
            </a:r>
            <a:r>
              <a:rPr lang="en-US" sz="2800" u="sng" dirty="0">
                <a:solidFill>
                  <a:srgbClr val="006600"/>
                </a:solidFill>
                <a:effectLst>
                  <a:outerShdw blurRad="38100" dist="38100" dir="2700000" algn="tl">
                    <a:srgbClr val="000000">
                      <a:alpha val="43137"/>
                    </a:srgbClr>
                  </a:outerShdw>
                </a:effectLst>
                <a:latin typeface="Symbol" pitchFamily="18" charset="2"/>
              </a:rPr>
              <a:t>y</a:t>
            </a:r>
            <a:r>
              <a:rPr lang="en-US" sz="2800" u="sng" baseline="30000" dirty="0">
                <a:solidFill>
                  <a:srgbClr val="006600"/>
                </a:solidFill>
                <a:effectLst>
                  <a:outerShdw blurRad="38100" dist="38100" dir="2700000" algn="tl">
                    <a:srgbClr val="000000">
                      <a:alpha val="43137"/>
                    </a:srgbClr>
                  </a:outerShdw>
                </a:effectLst>
                <a:latin typeface="Comic Sans MS" pitchFamily="66" charset="0"/>
              </a:rPr>
              <a:t>2</a:t>
            </a:r>
            <a:r>
              <a:rPr lang="en-US" sz="2800" u="sng" dirty="0">
                <a:solidFill>
                  <a:srgbClr val="006600"/>
                </a:solidFill>
                <a:effectLst>
                  <a:outerShdw blurRad="38100" dist="38100" dir="2700000" algn="tl">
                    <a:srgbClr val="000000">
                      <a:alpha val="43137"/>
                    </a:srgbClr>
                  </a:outerShdw>
                </a:effectLst>
                <a:latin typeface="Comic Sans MS" pitchFamily="66" charset="0"/>
              </a:rPr>
              <a:t> might provide a better intuitive picture</a:t>
            </a:r>
          </a:p>
        </p:txBody>
      </p:sp>
      <p:sp>
        <p:nvSpPr>
          <p:cNvPr id="4" name="Text Box 4"/>
          <p:cNvSpPr txBox="1">
            <a:spLocks noChangeArrowheads="1"/>
          </p:cNvSpPr>
          <p:nvPr/>
        </p:nvSpPr>
        <p:spPr bwMode="auto">
          <a:xfrm>
            <a:off x="88488" y="6032438"/>
            <a:ext cx="8905002" cy="523220"/>
          </a:xfrm>
          <a:prstGeom prst="rect">
            <a:avLst/>
          </a:prstGeom>
          <a:noFill/>
          <a:ln w="9525">
            <a:noFill/>
            <a:miter lim="800000"/>
            <a:headEnd/>
            <a:tailEnd/>
          </a:ln>
        </p:spPr>
        <p:txBody>
          <a:bodyPr wrap="none">
            <a:spAutoFit/>
          </a:bodyPr>
          <a:lstStyle/>
          <a:p>
            <a:r>
              <a:rPr lang="en-US" sz="2800" b="1" u="sng" dirty="0">
                <a:solidFill>
                  <a:srgbClr val="800000"/>
                </a:solidFill>
                <a:effectLst>
                  <a:outerShdw blurRad="38100" dist="38100" dir="2700000" algn="tl">
                    <a:srgbClr val="000000">
                      <a:alpha val="43137"/>
                    </a:srgbClr>
                  </a:outerShdw>
                </a:effectLst>
                <a:latin typeface="Comic Sans MS" pitchFamily="66" charset="0"/>
              </a:rPr>
              <a:t>Definition</a:t>
            </a:r>
            <a:r>
              <a:rPr lang="en-US" sz="2800" b="1" dirty="0">
                <a:solidFill>
                  <a:srgbClr val="800000"/>
                </a:solidFill>
                <a:effectLst>
                  <a:outerShdw blurRad="38100" dist="38100" dir="2700000" algn="tl">
                    <a:srgbClr val="000000">
                      <a:alpha val="43137"/>
                    </a:srgbClr>
                  </a:outerShdw>
                </a:effectLst>
                <a:latin typeface="Comic Sans MS" pitchFamily="66" charset="0"/>
              </a:rPr>
              <a:t>:“Orbital” is an 1-electron </a:t>
            </a:r>
            <a:r>
              <a:rPr lang="en-US" sz="2800" b="1" dirty="0" err="1">
                <a:solidFill>
                  <a:srgbClr val="800000"/>
                </a:solidFill>
                <a:effectLst>
                  <a:outerShdw blurRad="38100" dist="38100" dir="2700000" algn="tl">
                    <a:srgbClr val="000000">
                      <a:alpha val="43137"/>
                    </a:srgbClr>
                  </a:outerShdw>
                </a:effectLst>
                <a:latin typeface="Comic Sans MS" pitchFamily="66" charset="0"/>
              </a:rPr>
              <a:t>wavefunction</a:t>
            </a:r>
            <a:endParaRPr lang="en-US" sz="2800" b="1" dirty="0">
              <a:solidFill>
                <a:srgbClr val="800000"/>
              </a:solidFill>
              <a:effectLst>
                <a:outerShdw blurRad="38100" dist="38100" dir="2700000" algn="tl">
                  <a:srgbClr val="000000">
                    <a:alpha val="43137"/>
                  </a:srgbClr>
                </a:outerShdw>
              </a:effectLst>
              <a:latin typeface="Comic Sans MS" pitchFamily="66" charset="0"/>
            </a:endParaRPr>
          </a:p>
        </p:txBody>
      </p:sp>
    </p:spTree>
    <p:extLst>
      <p:ext uri="{BB962C8B-B14F-4D97-AF65-F5344CB8AC3E}">
        <p14:creationId xmlns:p14="http://schemas.microsoft.com/office/powerpoint/2010/main" val="138226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0" tmFilter="0, 0; .2, .5; .8, .5; 1, 0"/>
                                        <p:tgtEl>
                                          <p:spTgt spid="4"/>
                                        </p:tgtEl>
                                      </p:cBhvr>
                                    </p:animEffect>
                                    <p:animScale>
                                      <p:cBhvr>
                                        <p:cTn id="12"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a:xfrm>
            <a:off x="406400" y="-241300"/>
            <a:ext cx="8229600" cy="1143000"/>
          </a:xfrm>
          <a:noFill/>
        </p:spPr>
        <p:txBody>
          <a:bodyPr>
            <a:normAutofit fontScale="90000"/>
          </a:bodyPr>
          <a:lstStyle/>
          <a:p>
            <a:pPr eaLnBrk="1" hangingPunct="1"/>
            <a:r>
              <a:rPr lang="en-US" sz="4000" dirty="0">
                <a:latin typeface="Georgia"/>
                <a:cs typeface="Georgia"/>
              </a:rPr>
              <a:t>(Angular x Radial) Electron Densities</a:t>
            </a:r>
          </a:p>
        </p:txBody>
      </p:sp>
      <p:grpSp>
        <p:nvGrpSpPr>
          <p:cNvPr id="24" name="Group 23"/>
          <p:cNvGrpSpPr/>
          <p:nvPr/>
        </p:nvGrpSpPr>
        <p:grpSpPr>
          <a:xfrm>
            <a:off x="172299" y="1365911"/>
            <a:ext cx="4633312" cy="3555053"/>
            <a:chOff x="427000" y="679297"/>
            <a:chExt cx="4024632" cy="3007799"/>
          </a:xfrm>
        </p:grpSpPr>
        <p:grpSp>
          <p:nvGrpSpPr>
            <p:cNvPr id="19" name="Group 18"/>
            <p:cNvGrpSpPr/>
            <p:nvPr/>
          </p:nvGrpSpPr>
          <p:grpSpPr>
            <a:xfrm>
              <a:off x="427000" y="679297"/>
              <a:ext cx="4024632" cy="3007799"/>
              <a:chOff x="43542" y="689130"/>
              <a:chExt cx="4024632" cy="3007799"/>
            </a:xfrm>
          </p:grpSpPr>
          <p:pic>
            <p:nvPicPr>
              <p:cNvPr id="6" name="Picture 3" descr="aos3"/>
              <p:cNvPicPr>
                <a:picLocks noChangeAspect="1" noChangeArrowheads="1"/>
              </p:cNvPicPr>
              <p:nvPr/>
            </p:nvPicPr>
            <p:blipFill rotWithShape="1">
              <a:blip r:embed="rId2" cstate="print"/>
              <a:srcRect l="13736"/>
              <a:stretch/>
            </p:blipFill>
            <p:spPr bwMode="auto">
              <a:xfrm>
                <a:off x="43542" y="689130"/>
                <a:ext cx="4024632" cy="3007799"/>
              </a:xfrm>
              <a:prstGeom prst="rect">
                <a:avLst/>
              </a:prstGeom>
              <a:noFill/>
              <a:ln w="9525">
                <a:noFill/>
                <a:miter lim="800000"/>
                <a:headEnd/>
                <a:tailEnd/>
              </a:ln>
            </p:spPr>
          </p:pic>
          <p:sp>
            <p:nvSpPr>
              <p:cNvPr id="16" name="Rectangle 15"/>
              <p:cNvSpPr/>
              <p:nvPr/>
            </p:nvSpPr>
            <p:spPr>
              <a:xfrm>
                <a:off x="3637935" y="766916"/>
                <a:ext cx="196645" cy="2064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x</a:t>
                </a:r>
              </a:p>
            </p:txBody>
          </p:sp>
        </p:grpSp>
        <p:sp>
          <p:nvSpPr>
            <p:cNvPr id="23" name="Rectangle 22"/>
            <p:cNvSpPr/>
            <p:nvPr/>
          </p:nvSpPr>
          <p:spPr>
            <a:xfrm>
              <a:off x="2492477" y="752165"/>
              <a:ext cx="196645" cy="2064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x</a:t>
              </a:r>
            </a:p>
          </p:txBody>
        </p:sp>
      </p:grpSp>
      <p:pic>
        <p:nvPicPr>
          <p:cNvPr id="25" name="Picture 4" descr="cms51963sml"/>
          <p:cNvPicPr>
            <a:picLocks noChangeAspect="1" noChangeArrowheads="1"/>
          </p:cNvPicPr>
          <p:nvPr/>
        </p:nvPicPr>
        <p:blipFill>
          <a:blip r:embed="rId3" cstate="print"/>
          <a:srcRect/>
          <a:stretch>
            <a:fillRect/>
          </a:stretch>
        </p:blipFill>
        <p:spPr bwMode="auto">
          <a:xfrm>
            <a:off x="4805610" y="1365911"/>
            <a:ext cx="4338390" cy="3404533"/>
          </a:xfrm>
          <a:prstGeom prst="rect">
            <a:avLst/>
          </a:prstGeom>
          <a:noFill/>
          <a:ln w="9525">
            <a:noFill/>
            <a:miter lim="800000"/>
            <a:headEnd/>
            <a:tailEnd/>
          </a:ln>
        </p:spPr>
      </p:pic>
      <p:graphicFrame>
        <p:nvGraphicFramePr>
          <p:cNvPr id="13" name="Object 8"/>
          <p:cNvGraphicFramePr>
            <a:graphicFrameLocks noChangeAspect="1"/>
          </p:cNvGraphicFramePr>
          <p:nvPr>
            <p:extLst>
              <p:ext uri="{D42A27DB-BD31-4B8C-83A1-F6EECF244321}">
                <p14:modId xmlns:p14="http://schemas.microsoft.com/office/powerpoint/2010/main" val="1783110048"/>
              </p:ext>
            </p:extLst>
          </p:nvPr>
        </p:nvGraphicFramePr>
        <p:xfrm>
          <a:off x="4412814" y="4921061"/>
          <a:ext cx="4731186" cy="1973262"/>
        </p:xfrm>
        <a:graphic>
          <a:graphicData uri="http://schemas.openxmlformats.org/presentationml/2006/ole">
            <mc:AlternateContent xmlns:mc="http://schemas.openxmlformats.org/markup-compatibility/2006">
              <mc:Choice xmlns:v="urn:schemas-microsoft-com:vml" Requires="v">
                <p:oleObj name="Formel" r:id="rId4" imgW="1917700" imgH="800100" progId="Equation.3">
                  <p:embed/>
                </p:oleObj>
              </mc:Choice>
              <mc:Fallback>
                <p:oleObj name="Formel" r:id="rId4" imgW="1917700" imgH="8001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2814" y="4921061"/>
                        <a:ext cx="4731186" cy="1973262"/>
                      </a:xfrm>
                      <a:prstGeom prst="rect">
                        <a:avLst/>
                      </a:prstGeom>
                      <a:solidFill>
                        <a:srgbClr val="FFC000"/>
                      </a:solidFill>
                    </p:spPr>
                  </p:pic>
                </p:oleObj>
              </mc:Fallback>
            </mc:AlternateContent>
          </a:graphicData>
        </a:graphic>
      </p:graphicFrame>
    </p:spTree>
    <p:extLst>
      <p:ext uri="{BB962C8B-B14F-4D97-AF65-F5344CB8AC3E}">
        <p14:creationId xmlns:p14="http://schemas.microsoft.com/office/powerpoint/2010/main" val="7106034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randombar(horizontal)">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randombar(horizontal)">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5" descr="2pz_Radial_WF"/>
          <p:cNvPicPr>
            <a:picLocks noChangeAspect="1" noChangeArrowheads="1"/>
          </p:cNvPicPr>
          <p:nvPr/>
        </p:nvPicPr>
        <p:blipFill rotWithShape="1">
          <a:blip r:embed="rId2" cstate="print"/>
          <a:srcRect l="5799" t="2491" r="3541" b="33520"/>
          <a:stretch/>
        </p:blipFill>
        <p:spPr bwMode="auto">
          <a:xfrm>
            <a:off x="101599" y="3027619"/>
            <a:ext cx="4978401" cy="3830381"/>
          </a:xfrm>
          <a:prstGeom prst="rect">
            <a:avLst/>
          </a:prstGeom>
          <a:noFill/>
          <a:ln w="9525">
            <a:noFill/>
            <a:miter lim="800000"/>
            <a:headEnd/>
            <a:tailEnd/>
          </a:ln>
        </p:spPr>
      </p:pic>
      <p:sp>
        <p:nvSpPr>
          <p:cNvPr id="24579" name="Rectangle 3"/>
          <p:cNvSpPr>
            <a:spLocks noChangeArrowheads="1"/>
          </p:cNvSpPr>
          <p:nvPr/>
        </p:nvSpPr>
        <p:spPr bwMode="auto">
          <a:xfrm>
            <a:off x="0" y="0"/>
            <a:ext cx="9144000" cy="976311"/>
          </a:xfrm>
          <a:prstGeom prst="rect">
            <a:avLst/>
          </a:prstGeom>
          <a:noFill/>
          <a:ln w="9525">
            <a:noFill/>
            <a:miter lim="800000"/>
            <a:headEnd/>
            <a:tailEnd/>
          </a:ln>
        </p:spPr>
        <p:txBody>
          <a:bodyPr anchor="ctr"/>
          <a:lstStyle/>
          <a:p>
            <a:pPr algn="ctr"/>
            <a:r>
              <a:rPr lang="en-US" sz="4000" dirty="0">
                <a:effectLst>
                  <a:outerShdw blurRad="38100" dist="38100" dir="2700000" algn="tl">
                    <a:srgbClr val="000000">
                      <a:alpha val="43137"/>
                    </a:srgbClr>
                  </a:outerShdw>
                </a:effectLst>
                <a:latin typeface="Comic Sans MS" pitchFamily="66" charset="0"/>
              </a:rPr>
              <a:t>Surface plot of </a:t>
            </a:r>
            <a:r>
              <a:rPr lang="en-US" sz="4000" dirty="0">
                <a:effectLst>
                  <a:outerShdw blurRad="38100" dist="38100" dir="2700000" algn="tl">
                    <a:srgbClr val="000000">
                      <a:alpha val="43137"/>
                    </a:srgbClr>
                  </a:outerShdw>
                </a:effectLst>
                <a:latin typeface="Symbol" pitchFamily="18" charset="2"/>
              </a:rPr>
              <a:t>Y</a:t>
            </a:r>
            <a:r>
              <a:rPr lang="en-US" sz="4000" baseline="-25000" dirty="0">
                <a:effectLst>
                  <a:outerShdw blurRad="38100" dist="38100" dir="2700000" algn="tl">
                    <a:srgbClr val="000000">
                      <a:alpha val="43137"/>
                    </a:srgbClr>
                  </a:outerShdw>
                </a:effectLst>
                <a:latin typeface="Comic Sans MS" pitchFamily="66" charset="0"/>
              </a:rPr>
              <a:t>2pz</a:t>
            </a:r>
            <a:r>
              <a:rPr lang="en-US" sz="4000" dirty="0">
                <a:effectLst>
                  <a:outerShdw blurRad="38100" dist="38100" dir="2700000" algn="tl">
                    <a:srgbClr val="000000">
                      <a:alpha val="43137"/>
                    </a:srgbClr>
                  </a:outerShdw>
                </a:effectLst>
                <a:latin typeface="Comic Sans MS" pitchFamily="66" charset="0"/>
              </a:rPr>
              <a:t> = (re</a:t>
            </a:r>
            <a:r>
              <a:rPr lang="en-US" sz="4000" baseline="30000" dirty="0">
                <a:effectLst>
                  <a:outerShdw blurRad="38100" dist="38100" dir="2700000" algn="tl">
                    <a:srgbClr val="000000">
                      <a:alpha val="43137"/>
                    </a:srgbClr>
                  </a:outerShdw>
                </a:effectLst>
                <a:latin typeface="Comic Sans MS" pitchFamily="66" charset="0"/>
              </a:rPr>
              <a:t>-r</a:t>
            </a:r>
            <a:r>
              <a:rPr lang="en-US" sz="4000" dirty="0">
                <a:effectLst>
                  <a:outerShdw blurRad="38100" dist="38100" dir="2700000" algn="tl">
                    <a:srgbClr val="000000">
                      <a:alpha val="43137"/>
                    </a:srgbClr>
                  </a:outerShdw>
                </a:effectLst>
                <a:latin typeface="Comic Sans MS" pitchFamily="66" charset="0"/>
              </a:rPr>
              <a:t>)x(Cos</a:t>
            </a:r>
            <a:r>
              <a:rPr lang="el-GR" sz="4000" dirty="0">
                <a:effectLst>
                  <a:outerShdw blurRad="38100" dist="38100" dir="2700000" algn="tl">
                    <a:srgbClr val="000000">
                      <a:alpha val="43137"/>
                    </a:srgbClr>
                  </a:outerShdw>
                </a:effectLst>
                <a:latin typeface="Comic Sans MS" pitchFamily="66" charset="0"/>
              </a:rPr>
              <a:t>θ</a:t>
            </a:r>
            <a:r>
              <a:rPr lang="en-US" sz="4000" dirty="0">
                <a:effectLst>
                  <a:outerShdw blurRad="38100" dist="38100" dir="2700000" algn="tl">
                    <a:srgbClr val="000000">
                      <a:alpha val="43137"/>
                    </a:srgbClr>
                  </a:outerShdw>
                </a:effectLst>
                <a:latin typeface="Comic Sans MS" pitchFamily="66" charset="0"/>
              </a:rPr>
              <a:t>)</a:t>
            </a:r>
          </a:p>
        </p:txBody>
      </p:sp>
      <p:pic>
        <p:nvPicPr>
          <p:cNvPr id="10" name="Picture 9" descr="2pz_polar_wf_wf2.jpg"/>
          <p:cNvPicPr>
            <a:picLocks noChangeAspect="1"/>
          </p:cNvPicPr>
          <p:nvPr/>
        </p:nvPicPr>
        <p:blipFill rotWithShape="1">
          <a:blip r:embed="rId3"/>
          <a:srcRect l="9540" t="12508" r="27797" b="4650"/>
          <a:stretch/>
        </p:blipFill>
        <p:spPr>
          <a:xfrm>
            <a:off x="5279795" y="795781"/>
            <a:ext cx="3388638" cy="3410858"/>
          </a:xfrm>
          <a:prstGeom prst="rect">
            <a:avLst/>
          </a:prstGeom>
        </p:spPr>
      </p:pic>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7373" t="49602" r="32265" b="37075"/>
          <a:stretch/>
        </p:blipFill>
        <p:spPr>
          <a:xfrm>
            <a:off x="266809" y="1194025"/>
            <a:ext cx="4643532" cy="1476603"/>
          </a:xfrm>
          <a:prstGeom prst="rect">
            <a:avLst/>
          </a:prstGeom>
        </p:spPr>
      </p:pic>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l="15079" t="23173" r="12116" b="18625"/>
          <a:stretch/>
        </p:blipFill>
        <p:spPr>
          <a:xfrm>
            <a:off x="5475291" y="4271277"/>
            <a:ext cx="3193142" cy="2552657"/>
          </a:xfrm>
          <a:prstGeom prst="rect">
            <a:avLst/>
          </a:prstGeom>
        </p:spPr>
      </p:pic>
    </p:spTree>
    <p:extLst>
      <p:ext uri="{BB962C8B-B14F-4D97-AF65-F5344CB8AC3E}">
        <p14:creationId xmlns:p14="http://schemas.microsoft.com/office/powerpoint/2010/main" val="617014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randombar(horizontal)">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8E06C83-F47D-432E-8C26-634FAA0DF87B}" type="slidenum">
              <a:rPr lang="en-US" smtClean="0"/>
              <a:pPr/>
              <a:t>28</a:t>
            </a:fld>
            <a:endParaRPr lang="en-US"/>
          </a:p>
        </p:txBody>
      </p:sp>
      <p:pic>
        <p:nvPicPr>
          <p:cNvPr id="3" name="Picture 2" descr="2pZ_Orbital_in xz-yz"/>
          <p:cNvPicPr>
            <a:picLocks noChangeAspect="1" noChangeArrowheads="1"/>
          </p:cNvPicPr>
          <p:nvPr/>
        </p:nvPicPr>
        <p:blipFill rotWithShape="1">
          <a:blip r:embed="rId2" cstate="print"/>
          <a:srcRect t="10909" r="53146" b="37964"/>
          <a:stretch/>
        </p:blipFill>
        <p:spPr bwMode="auto">
          <a:xfrm>
            <a:off x="0" y="976311"/>
            <a:ext cx="7373257" cy="4119287"/>
          </a:xfrm>
          <a:prstGeom prst="rect">
            <a:avLst/>
          </a:prstGeom>
          <a:noFill/>
          <a:ln w="9525">
            <a:noFill/>
            <a:miter lim="800000"/>
            <a:headEnd/>
            <a:tailEnd/>
          </a:ln>
        </p:spPr>
      </p:pic>
      <p:sp>
        <p:nvSpPr>
          <p:cNvPr id="5" name="Rectangle 3"/>
          <p:cNvSpPr>
            <a:spLocks noChangeArrowheads="1"/>
          </p:cNvSpPr>
          <p:nvPr/>
        </p:nvSpPr>
        <p:spPr bwMode="auto">
          <a:xfrm>
            <a:off x="0" y="0"/>
            <a:ext cx="9144000" cy="976311"/>
          </a:xfrm>
          <a:prstGeom prst="rect">
            <a:avLst/>
          </a:prstGeom>
          <a:noFill/>
          <a:ln w="9525">
            <a:noFill/>
            <a:miter lim="800000"/>
            <a:headEnd/>
            <a:tailEnd/>
          </a:ln>
        </p:spPr>
        <p:txBody>
          <a:bodyPr anchor="ctr"/>
          <a:lstStyle/>
          <a:p>
            <a:pPr algn="ctr"/>
            <a:r>
              <a:rPr lang="en-US" sz="4000" dirty="0">
                <a:effectLst>
                  <a:outerShdw blurRad="38100" dist="38100" dir="2700000" algn="tl">
                    <a:srgbClr val="000000">
                      <a:alpha val="43137"/>
                    </a:srgbClr>
                  </a:outerShdw>
                </a:effectLst>
                <a:latin typeface="Comic Sans MS" pitchFamily="66" charset="0"/>
              </a:rPr>
              <a:t>Surface plot of </a:t>
            </a:r>
            <a:r>
              <a:rPr lang="en-US" sz="4000" dirty="0">
                <a:effectLst>
                  <a:outerShdw blurRad="38100" dist="38100" dir="2700000" algn="tl">
                    <a:srgbClr val="000000">
                      <a:alpha val="43137"/>
                    </a:srgbClr>
                  </a:outerShdw>
                </a:effectLst>
                <a:latin typeface="Symbol" pitchFamily="18" charset="2"/>
              </a:rPr>
              <a:t>Y</a:t>
            </a:r>
            <a:r>
              <a:rPr lang="en-US" sz="4000" baseline="-25000" dirty="0">
                <a:effectLst>
                  <a:outerShdw blurRad="38100" dist="38100" dir="2700000" algn="tl">
                    <a:srgbClr val="000000">
                      <a:alpha val="43137"/>
                    </a:srgbClr>
                  </a:outerShdw>
                </a:effectLst>
                <a:latin typeface="Comic Sans MS" pitchFamily="66" charset="0"/>
              </a:rPr>
              <a:t>2pz</a:t>
            </a:r>
            <a:r>
              <a:rPr lang="en-US" sz="4000" dirty="0">
                <a:effectLst>
                  <a:outerShdw blurRad="38100" dist="38100" dir="2700000" algn="tl">
                    <a:srgbClr val="000000">
                      <a:alpha val="43137"/>
                    </a:srgbClr>
                  </a:outerShdw>
                </a:effectLst>
                <a:latin typeface="Comic Sans MS" pitchFamily="66" charset="0"/>
              </a:rPr>
              <a:t> = (re</a:t>
            </a:r>
            <a:r>
              <a:rPr lang="en-US" sz="4000" baseline="30000" dirty="0">
                <a:effectLst>
                  <a:outerShdw blurRad="38100" dist="38100" dir="2700000" algn="tl">
                    <a:srgbClr val="000000">
                      <a:alpha val="43137"/>
                    </a:srgbClr>
                  </a:outerShdw>
                </a:effectLst>
                <a:latin typeface="Comic Sans MS" pitchFamily="66" charset="0"/>
              </a:rPr>
              <a:t>-r</a:t>
            </a:r>
            <a:r>
              <a:rPr lang="en-US" sz="4000" dirty="0">
                <a:effectLst>
                  <a:outerShdw blurRad="38100" dist="38100" dir="2700000" algn="tl">
                    <a:srgbClr val="000000">
                      <a:alpha val="43137"/>
                    </a:srgbClr>
                  </a:outerShdw>
                </a:effectLst>
                <a:latin typeface="Comic Sans MS" pitchFamily="66" charset="0"/>
              </a:rPr>
              <a:t>)x(Cos</a:t>
            </a:r>
            <a:r>
              <a:rPr lang="el-GR" sz="4000" dirty="0">
                <a:effectLst>
                  <a:outerShdw blurRad="38100" dist="38100" dir="2700000" algn="tl">
                    <a:srgbClr val="000000">
                      <a:alpha val="43137"/>
                    </a:srgbClr>
                  </a:outerShdw>
                </a:effectLst>
                <a:latin typeface="Comic Sans MS" pitchFamily="66" charset="0"/>
              </a:rPr>
              <a:t>θ</a:t>
            </a:r>
            <a:r>
              <a:rPr lang="en-US" sz="4000" dirty="0">
                <a:effectLst>
                  <a:outerShdw blurRad="38100" dist="38100" dir="2700000" algn="tl">
                    <a:srgbClr val="000000">
                      <a:alpha val="43137"/>
                    </a:srgbClr>
                  </a:outerShdw>
                </a:effectLst>
                <a:latin typeface="Comic Sans MS" pitchFamily="66" charset="0"/>
              </a:rPr>
              <a:t>)</a:t>
            </a:r>
          </a:p>
        </p:txBody>
      </p:sp>
      <p:pic>
        <p:nvPicPr>
          <p:cNvPr id="6" name="Picture 2" descr="2pZ_Orbital_in xz-yz"/>
          <p:cNvPicPr>
            <a:picLocks noChangeAspect="1" noChangeArrowheads="1"/>
          </p:cNvPicPr>
          <p:nvPr/>
        </p:nvPicPr>
        <p:blipFill rotWithShape="1">
          <a:blip r:embed="rId2" cstate="print"/>
          <a:srcRect l="53146" b="37964"/>
          <a:stretch/>
        </p:blipFill>
        <p:spPr bwMode="auto">
          <a:xfrm>
            <a:off x="4729029" y="3354990"/>
            <a:ext cx="4298857" cy="2914121"/>
          </a:xfrm>
          <a:prstGeom prst="rect">
            <a:avLst/>
          </a:prstGeom>
          <a:noFill/>
          <a:ln w="9525">
            <a:noFill/>
            <a:miter lim="800000"/>
            <a:headEnd/>
            <a:tailEnd/>
          </a:ln>
        </p:spPr>
      </p:pic>
      <p:sp>
        <p:nvSpPr>
          <p:cNvPr id="7" name="TextBox 6"/>
          <p:cNvSpPr txBox="1"/>
          <p:nvPr/>
        </p:nvSpPr>
        <p:spPr>
          <a:xfrm>
            <a:off x="173792" y="5248920"/>
            <a:ext cx="3658373" cy="1384995"/>
          </a:xfrm>
          <a:prstGeom prst="rect">
            <a:avLst/>
          </a:prstGeom>
          <a:solidFill>
            <a:srgbClr val="FFC000"/>
          </a:solidFill>
        </p:spPr>
        <p:txBody>
          <a:bodyPr wrap="none" rtlCol="0">
            <a:spAutoFit/>
          </a:bodyPr>
          <a:lstStyle/>
          <a:p>
            <a:pPr algn="ctr"/>
            <a:r>
              <a:rPr lang="en-US" sz="2800" dirty="0">
                <a:solidFill>
                  <a:srgbClr val="000099"/>
                </a:solidFill>
                <a:effectLst>
                  <a:outerShdw blurRad="38100" dist="38100" dir="2700000" algn="tl">
                    <a:srgbClr val="000000">
                      <a:alpha val="43137"/>
                    </a:srgbClr>
                  </a:outerShdw>
                </a:effectLst>
                <a:latin typeface="Comic Sans MS" panose="030F0702030302020204" pitchFamily="66" charset="0"/>
              </a:rPr>
              <a:t>One 3D projection </a:t>
            </a:r>
          </a:p>
          <a:p>
            <a:pPr algn="ctr"/>
            <a:r>
              <a:rPr lang="en-US" sz="2800" dirty="0">
                <a:solidFill>
                  <a:srgbClr val="000099"/>
                </a:solidFill>
                <a:effectLst>
                  <a:outerShdw blurRad="38100" dist="38100" dir="2700000" algn="tl">
                    <a:srgbClr val="000000">
                      <a:alpha val="43137"/>
                    </a:srgbClr>
                  </a:outerShdw>
                </a:effectLst>
                <a:latin typeface="Comic Sans MS" panose="030F0702030302020204" pitchFamily="66" charset="0"/>
              </a:rPr>
              <a:t>of 4 dimensional plot</a:t>
            </a:r>
          </a:p>
          <a:p>
            <a:pPr algn="ctr"/>
            <a:r>
              <a:rPr lang="en-US" sz="2800" dirty="0">
                <a:solidFill>
                  <a:srgbClr val="000099"/>
                </a:solidFill>
                <a:effectLst>
                  <a:outerShdw blurRad="38100" dist="38100" dir="2700000" algn="tl">
                    <a:srgbClr val="000000">
                      <a:alpha val="43137"/>
                    </a:srgbClr>
                  </a:outerShdw>
                </a:effectLst>
                <a:latin typeface="Comic Sans MS" panose="030F0702030302020204" pitchFamily="66" charset="0"/>
              </a:rPr>
              <a:t>(</a:t>
            </a:r>
            <a:r>
              <a:rPr lang="el-GR" sz="2800" dirty="0">
                <a:solidFill>
                  <a:srgbClr val="000099"/>
                </a:solidFill>
                <a:effectLst>
                  <a:outerShdw blurRad="38100" dist="38100" dir="2700000" algn="tl">
                    <a:srgbClr val="000000">
                      <a:alpha val="43137"/>
                    </a:srgbClr>
                  </a:outerShdw>
                </a:effectLst>
                <a:latin typeface="Comic Sans MS" panose="030F0702030302020204" pitchFamily="66" charset="0"/>
              </a:rPr>
              <a:t>Φ</a:t>
            </a:r>
            <a:r>
              <a:rPr lang="en-US" sz="2800" dirty="0">
                <a:solidFill>
                  <a:srgbClr val="000099"/>
                </a:solidFill>
                <a:effectLst>
                  <a:outerShdw blurRad="38100" dist="38100" dir="2700000" algn="tl">
                    <a:srgbClr val="000000">
                      <a:alpha val="43137"/>
                    </a:srgbClr>
                  </a:outerShdw>
                </a:effectLst>
                <a:latin typeface="Comic Sans MS" panose="030F0702030302020204" pitchFamily="66" charset="0"/>
              </a:rPr>
              <a:t> is constant)</a:t>
            </a:r>
          </a:p>
        </p:txBody>
      </p:sp>
      <p:sp>
        <p:nvSpPr>
          <p:cNvPr id="8" name="TextBox 7"/>
          <p:cNvSpPr txBox="1"/>
          <p:nvPr/>
        </p:nvSpPr>
        <p:spPr>
          <a:xfrm>
            <a:off x="5515739" y="6298191"/>
            <a:ext cx="3171061" cy="523220"/>
          </a:xfrm>
          <a:prstGeom prst="rect">
            <a:avLst/>
          </a:prstGeom>
          <a:solidFill>
            <a:srgbClr val="FFC000"/>
          </a:solidFill>
        </p:spPr>
        <p:txBody>
          <a:bodyPr wrap="none" rtlCol="0">
            <a:spAutoFit/>
          </a:bodyPr>
          <a:lstStyle/>
          <a:p>
            <a:pPr algn="ctr"/>
            <a:r>
              <a:rPr lang="en-US" sz="2800" dirty="0">
                <a:solidFill>
                  <a:srgbClr val="000099"/>
                </a:solidFill>
                <a:effectLst>
                  <a:outerShdw blurRad="38100" dist="38100" dir="2700000" algn="tl">
                    <a:srgbClr val="000000">
                      <a:alpha val="43137"/>
                    </a:srgbClr>
                  </a:outerShdw>
                </a:effectLst>
                <a:latin typeface="Comic Sans MS" panose="030F0702030302020204" pitchFamily="66" charset="0"/>
              </a:rPr>
              <a:t>One cross section</a:t>
            </a:r>
          </a:p>
        </p:txBody>
      </p:sp>
    </p:spTree>
    <p:extLst>
      <p:ext uri="{BB962C8B-B14F-4D97-AF65-F5344CB8AC3E}">
        <p14:creationId xmlns:p14="http://schemas.microsoft.com/office/powerpoint/2010/main" val="39525969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536" y="0"/>
            <a:ext cx="8654928" cy="6858000"/>
          </a:xfrm>
          <a:prstGeom prst="rect">
            <a:avLst/>
          </a:prstGeom>
        </p:spPr>
      </p:pic>
    </p:spTree>
    <p:extLst>
      <p:ext uri="{BB962C8B-B14F-4D97-AF65-F5344CB8AC3E}">
        <p14:creationId xmlns:p14="http://schemas.microsoft.com/office/powerpoint/2010/main" val="352427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Object 22"/>
          <p:cNvGraphicFramePr>
            <a:graphicFrameLocks noChangeAspect="1"/>
          </p:cNvGraphicFramePr>
          <p:nvPr>
            <p:extLst>
              <p:ext uri="{D42A27DB-BD31-4B8C-83A1-F6EECF244321}">
                <p14:modId xmlns:p14="http://schemas.microsoft.com/office/powerpoint/2010/main" val="1358638613"/>
              </p:ext>
            </p:extLst>
          </p:nvPr>
        </p:nvGraphicFramePr>
        <p:xfrm>
          <a:off x="30163" y="5530850"/>
          <a:ext cx="5486400" cy="355600"/>
        </p:xfrm>
        <a:graphic>
          <a:graphicData uri="http://schemas.openxmlformats.org/presentationml/2006/ole">
            <mc:AlternateContent xmlns:mc="http://schemas.openxmlformats.org/markup-compatibility/2006">
              <mc:Choice xmlns:v="urn:schemas-microsoft-com:vml" Requires="v">
                <p:oleObj name="Document" r:id="rId2" imgW="5486400" imgH="355600" progId="Word.Document.12">
                  <p:embed/>
                </p:oleObj>
              </mc:Choice>
              <mc:Fallback>
                <p:oleObj name="Document" r:id="rId2" imgW="5486400" imgH="355600" progId="Word.Document.12">
                  <p:embed/>
                  <p:pic>
                    <p:nvPicPr>
                      <p:cNvPr id="0" name=""/>
                      <p:cNvPicPr/>
                      <p:nvPr/>
                    </p:nvPicPr>
                    <p:blipFill>
                      <a:blip r:embed="rId3"/>
                      <a:stretch>
                        <a:fillRect/>
                      </a:stretch>
                    </p:blipFill>
                    <p:spPr>
                      <a:xfrm>
                        <a:off x="30163" y="5530850"/>
                        <a:ext cx="5486400" cy="355600"/>
                      </a:xfrm>
                      <a:prstGeom prst="rect">
                        <a:avLst/>
                      </a:prstGeom>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3730129300"/>
              </p:ext>
            </p:extLst>
          </p:nvPr>
        </p:nvGraphicFramePr>
        <p:xfrm>
          <a:off x="-1713390" y="4356100"/>
          <a:ext cx="5486400" cy="444500"/>
        </p:xfrm>
        <a:graphic>
          <a:graphicData uri="http://schemas.openxmlformats.org/presentationml/2006/ole">
            <mc:AlternateContent xmlns:mc="http://schemas.openxmlformats.org/markup-compatibility/2006">
              <mc:Choice xmlns:v="urn:schemas-microsoft-com:vml" Requires="v">
                <p:oleObj name="Document" r:id="rId4" imgW="5486400" imgH="444500" progId="Word.Document.12">
                  <p:embed/>
                </p:oleObj>
              </mc:Choice>
              <mc:Fallback>
                <p:oleObj name="Document" r:id="rId4" imgW="5486400" imgH="444500" progId="Word.Document.12">
                  <p:embed/>
                  <p:pic>
                    <p:nvPicPr>
                      <p:cNvPr id="0" name=""/>
                      <p:cNvPicPr/>
                      <p:nvPr/>
                    </p:nvPicPr>
                    <p:blipFill>
                      <a:blip r:embed="rId5"/>
                      <a:stretch>
                        <a:fillRect/>
                      </a:stretch>
                    </p:blipFill>
                    <p:spPr>
                      <a:xfrm>
                        <a:off x="-1713390" y="4356100"/>
                        <a:ext cx="5486400" cy="444500"/>
                      </a:xfrm>
                      <a:prstGeom prst="rect">
                        <a:avLst/>
                      </a:prstGeom>
                    </p:spPr>
                  </p:pic>
                </p:oleObj>
              </mc:Fallback>
            </mc:AlternateContent>
          </a:graphicData>
        </a:graphic>
      </p:graphicFrame>
      <p:sp>
        <p:nvSpPr>
          <p:cNvPr id="18" name="Rounded Rectangle 17"/>
          <p:cNvSpPr/>
          <p:nvPr/>
        </p:nvSpPr>
        <p:spPr>
          <a:xfrm>
            <a:off x="2057400" y="1981200"/>
            <a:ext cx="7086600" cy="1295400"/>
          </a:xfrm>
          <a:prstGeom prst="roundRect">
            <a:avLst/>
          </a:prstGeom>
          <a:solidFill>
            <a:schemeClr val="accent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2057400" y="5867400"/>
            <a:ext cx="1981200" cy="990600"/>
          </a:xfrm>
          <a:prstGeom prst="roundRect">
            <a:avLst/>
          </a:prstGeom>
          <a:solidFill>
            <a:srgbClr val="FF00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2057400" y="3810000"/>
            <a:ext cx="7086600" cy="1676400"/>
          </a:xfrm>
          <a:prstGeom prst="roundRect">
            <a:avLst/>
          </a:prstGeom>
          <a:solidFill>
            <a:srgbClr val="FFFF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Energy and Angular Momentum</a:t>
            </a:r>
          </a:p>
        </p:txBody>
      </p:sp>
      <p:graphicFrame>
        <p:nvGraphicFramePr>
          <p:cNvPr id="11" name="Object 4"/>
          <p:cNvGraphicFramePr>
            <a:graphicFrameLocks noChangeAspect="1"/>
          </p:cNvGraphicFramePr>
          <p:nvPr>
            <p:extLst>
              <p:ext uri="{D42A27DB-BD31-4B8C-83A1-F6EECF244321}">
                <p14:modId xmlns:p14="http://schemas.microsoft.com/office/powerpoint/2010/main" val="3876411843"/>
              </p:ext>
            </p:extLst>
          </p:nvPr>
        </p:nvGraphicFramePr>
        <p:xfrm>
          <a:off x="2152650" y="6227763"/>
          <a:ext cx="1797050" cy="482600"/>
        </p:xfrm>
        <a:graphic>
          <a:graphicData uri="http://schemas.openxmlformats.org/presentationml/2006/ole">
            <mc:AlternateContent xmlns:mc="http://schemas.openxmlformats.org/markup-compatibility/2006">
              <mc:Choice xmlns:v="urn:schemas-microsoft-com:vml" Requires="v">
                <p:oleObj name="Equation" r:id="rId6" imgW="901700" imgH="241300" progId="Equation.3">
                  <p:embed/>
                </p:oleObj>
              </mc:Choice>
              <mc:Fallback>
                <p:oleObj name="Equation" r:id="rId6" imgW="901700" imgH="241300" progId="Equation.3">
                  <p:embed/>
                  <p:pic>
                    <p:nvPicPr>
                      <p:cNvPr id="0" name=""/>
                      <p:cNvPicPr>
                        <a:picLocks noChangeAspect="1" noChangeArrowheads="1"/>
                      </p:cNvPicPr>
                      <p:nvPr/>
                    </p:nvPicPr>
                    <p:blipFill>
                      <a:blip r:embed="rId7"/>
                      <a:srcRect/>
                      <a:stretch>
                        <a:fillRect/>
                      </a:stretch>
                    </p:blipFill>
                    <p:spPr bwMode="auto">
                      <a:xfrm>
                        <a:off x="2152650" y="6227763"/>
                        <a:ext cx="1797050" cy="482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 name="Rectangle 1"/>
          <p:cNvSpPr/>
          <p:nvPr/>
        </p:nvSpPr>
        <p:spPr>
          <a:xfrm>
            <a:off x="4331920" y="6243935"/>
            <a:ext cx="3288080" cy="461665"/>
          </a:xfrm>
          <a:prstGeom prst="rect">
            <a:avLst/>
          </a:prstGeom>
        </p:spPr>
        <p:txBody>
          <a:bodyPr wrap="none">
            <a:spAutoFit/>
          </a:bodyPr>
          <a:lstStyle/>
          <a:p>
            <a:pPr lvl="0"/>
            <a:r>
              <a:rPr lang="en-US" sz="2400" i="1" dirty="0">
                <a:solidFill>
                  <a:srgbClr val="FF0000"/>
                </a:solidFill>
                <a:latin typeface="Georgia" pitchFamily="18" charset="0"/>
                <a:sym typeface="Symbol"/>
              </a:rPr>
              <a:t>m</a:t>
            </a:r>
            <a:r>
              <a:rPr lang="en-US" sz="2400" dirty="0">
                <a:solidFill>
                  <a:srgbClr val="FF0000"/>
                </a:solidFill>
                <a:latin typeface="Georgia" pitchFamily="18" charset="0"/>
                <a:sym typeface="Symbol"/>
              </a:rPr>
              <a:t>=0, 1, 2, 3, 4,….</a:t>
            </a:r>
          </a:p>
        </p:txBody>
      </p:sp>
      <p:sp>
        <p:nvSpPr>
          <p:cNvPr id="3" name="Rectangle 2"/>
          <p:cNvSpPr/>
          <p:nvPr/>
        </p:nvSpPr>
        <p:spPr>
          <a:xfrm>
            <a:off x="7162800" y="5710535"/>
            <a:ext cx="1046080" cy="461665"/>
          </a:xfrm>
          <a:prstGeom prst="rect">
            <a:avLst/>
          </a:prstGeom>
        </p:spPr>
        <p:txBody>
          <a:bodyPr wrap="none">
            <a:spAutoFit/>
          </a:bodyPr>
          <a:lstStyle/>
          <a:p>
            <a:r>
              <a:rPr lang="en-US" sz="2400" dirty="0">
                <a:solidFill>
                  <a:srgbClr val="0000FF"/>
                </a:solidFill>
                <a:latin typeface="Georgia" pitchFamily="18" charset="0"/>
              </a:rPr>
              <a:t>|</a:t>
            </a:r>
            <a:r>
              <a:rPr lang="en-US" sz="2400" i="1" dirty="0">
                <a:solidFill>
                  <a:srgbClr val="0000FF"/>
                </a:solidFill>
                <a:latin typeface="Georgia" pitchFamily="18" charset="0"/>
              </a:rPr>
              <a:t>m</a:t>
            </a:r>
            <a:r>
              <a:rPr lang="en-US" sz="2400" dirty="0">
                <a:solidFill>
                  <a:srgbClr val="0000FF"/>
                </a:solidFill>
                <a:latin typeface="Georgia" pitchFamily="18" charset="0"/>
              </a:rPr>
              <a:t>|&lt; </a:t>
            </a:r>
            <a:r>
              <a:rPr lang="en-US" sz="2400" i="1" dirty="0">
                <a:solidFill>
                  <a:srgbClr val="0000FF"/>
                </a:solidFill>
                <a:latin typeface="Georgia" pitchFamily="18" charset="0"/>
              </a:rPr>
              <a:t>l</a:t>
            </a:r>
            <a:endParaRPr lang="en-US" dirty="0">
              <a:solidFill>
                <a:srgbClr val="0000FF"/>
              </a:solidFill>
            </a:endParaRPr>
          </a:p>
        </p:txBody>
      </p:sp>
      <p:graphicFrame>
        <p:nvGraphicFramePr>
          <p:cNvPr id="14" name="Object 12"/>
          <p:cNvGraphicFramePr>
            <a:graphicFrameLocks noChangeAspect="1"/>
          </p:cNvGraphicFramePr>
          <p:nvPr>
            <p:extLst>
              <p:ext uri="{D42A27DB-BD31-4B8C-83A1-F6EECF244321}">
                <p14:modId xmlns:p14="http://schemas.microsoft.com/office/powerpoint/2010/main" val="3480797470"/>
              </p:ext>
            </p:extLst>
          </p:nvPr>
        </p:nvGraphicFramePr>
        <p:xfrm>
          <a:off x="2209800" y="3810000"/>
          <a:ext cx="6934200" cy="1687033"/>
        </p:xfrm>
        <a:graphic>
          <a:graphicData uri="http://schemas.openxmlformats.org/presentationml/2006/ole">
            <mc:AlternateContent xmlns:mc="http://schemas.openxmlformats.org/markup-compatibility/2006">
              <mc:Choice xmlns:v="urn:schemas-microsoft-com:vml" Requires="v">
                <p:oleObj name="Equation" r:id="rId8" imgW="3568700" imgH="863600" progId="Equation.3">
                  <p:embed/>
                </p:oleObj>
              </mc:Choice>
              <mc:Fallback>
                <p:oleObj name="Equation" r:id="rId8" imgW="3568700" imgH="863600" progId="Equation.3">
                  <p:embed/>
                  <p:pic>
                    <p:nvPicPr>
                      <p:cNvPr id="0" name=""/>
                      <p:cNvPicPr>
                        <a:picLocks noChangeAspect="1" noChangeArrowheads="1"/>
                      </p:cNvPicPr>
                      <p:nvPr/>
                    </p:nvPicPr>
                    <p:blipFill>
                      <a:blip r:embed="rId9"/>
                      <a:srcRect/>
                      <a:stretch>
                        <a:fillRect/>
                      </a:stretch>
                    </p:blipFill>
                    <p:spPr bwMode="auto">
                      <a:xfrm>
                        <a:off x="2209800" y="3810000"/>
                        <a:ext cx="6934200" cy="1687033"/>
                      </a:xfrm>
                      <a:prstGeom prst="rect">
                        <a:avLst/>
                      </a:prstGeom>
                      <a:noFill/>
                      <a:ln>
                        <a:noFill/>
                      </a:ln>
                      <a:effectLst/>
                    </p:spPr>
                  </p:pic>
                </p:oleObj>
              </mc:Fallback>
            </mc:AlternateContent>
          </a:graphicData>
        </a:graphic>
      </p:graphicFrame>
      <p:graphicFrame>
        <p:nvGraphicFramePr>
          <p:cNvPr id="15" name="Object 6"/>
          <p:cNvGraphicFramePr>
            <a:graphicFrameLocks noChangeAspect="1"/>
          </p:cNvGraphicFramePr>
          <p:nvPr>
            <p:extLst>
              <p:ext uri="{D42A27DB-BD31-4B8C-83A1-F6EECF244321}">
                <p14:modId xmlns:p14="http://schemas.microsoft.com/office/powerpoint/2010/main" val="1708212529"/>
              </p:ext>
            </p:extLst>
          </p:nvPr>
        </p:nvGraphicFramePr>
        <p:xfrm>
          <a:off x="3048000" y="1905000"/>
          <a:ext cx="6067425" cy="1400175"/>
        </p:xfrm>
        <a:graphic>
          <a:graphicData uri="http://schemas.openxmlformats.org/presentationml/2006/ole">
            <mc:AlternateContent xmlns:mc="http://schemas.openxmlformats.org/markup-compatibility/2006">
              <mc:Choice xmlns:v="urn:schemas-microsoft-com:vml" Requires="v">
                <p:oleObj name="Equation" r:id="rId10" imgW="3479800" imgH="800100" progId="Equation.3">
                  <p:embed/>
                </p:oleObj>
              </mc:Choice>
              <mc:Fallback>
                <p:oleObj name="Equation" r:id="rId10" imgW="3479800" imgH="800100" progId="Equation.3">
                  <p:embed/>
                  <p:pic>
                    <p:nvPicPr>
                      <p:cNvPr id="0" name=""/>
                      <p:cNvPicPr>
                        <a:picLocks noChangeAspect="1" noChangeArrowheads="1"/>
                      </p:cNvPicPr>
                      <p:nvPr/>
                    </p:nvPicPr>
                    <p:blipFill>
                      <a:blip r:embed="rId11"/>
                      <a:srcRect/>
                      <a:stretch>
                        <a:fillRect/>
                      </a:stretch>
                    </p:blipFill>
                    <p:spPr bwMode="auto">
                      <a:xfrm>
                        <a:off x="3048000" y="1905000"/>
                        <a:ext cx="6067425" cy="1400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 name="Rectangle 3"/>
          <p:cNvSpPr/>
          <p:nvPr/>
        </p:nvSpPr>
        <p:spPr>
          <a:xfrm>
            <a:off x="4343400" y="5715000"/>
            <a:ext cx="1710493" cy="461665"/>
          </a:xfrm>
          <a:prstGeom prst="rect">
            <a:avLst/>
          </a:prstGeom>
        </p:spPr>
        <p:txBody>
          <a:bodyPr wrap="none">
            <a:spAutoFit/>
          </a:bodyPr>
          <a:lstStyle/>
          <a:p>
            <a:pPr lvl="0"/>
            <a:r>
              <a:rPr lang="en-US" sz="2400" i="1" dirty="0">
                <a:solidFill>
                  <a:srgbClr val="FF0000"/>
                </a:solidFill>
                <a:latin typeface="Georgia" pitchFamily="18" charset="0"/>
              </a:rPr>
              <a:t>l=0,1,2,3…</a:t>
            </a:r>
          </a:p>
        </p:txBody>
      </p:sp>
      <p:sp>
        <p:nvSpPr>
          <p:cNvPr id="5" name="Rectangle 4"/>
          <p:cNvSpPr/>
          <p:nvPr/>
        </p:nvSpPr>
        <p:spPr>
          <a:xfrm>
            <a:off x="7490622" y="3276600"/>
            <a:ext cx="815178" cy="461665"/>
          </a:xfrm>
          <a:prstGeom prst="rect">
            <a:avLst/>
          </a:prstGeom>
        </p:spPr>
        <p:txBody>
          <a:bodyPr wrap="none">
            <a:spAutoFit/>
          </a:bodyPr>
          <a:lstStyle/>
          <a:p>
            <a:pPr lvl="0"/>
            <a:r>
              <a:rPr lang="en-US" sz="2400" i="1" dirty="0">
                <a:solidFill>
                  <a:srgbClr val="0000FF"/>
                </a:solidFill>
                <a:latin typeface="Georgia" pitchFamily="18" charset="0"/>
              </a:rPr>
              <a:t>l &lt; n</a:t>
            </a:r>
            <a:endParaRPr lang="en-US" dirty="0">
              <a:solidFill>
                <a:srgbClr val="0000FF"/>
              </a:solidFill>
            </a:endParaRPr>
          </a:p>
        </p:txBody>
      </p:sp>
      <p:sp>
        <p:nvSpPr>
          <p:cNvPr id="19" name="Rectangle 18"/>
          <p:cNvSpPr/>
          <p:nvPr/>
        </p:nvSpPr>
        <p:spPr>
          <a:xfrm>
            <a:off x="4343400" y="3276600"/>
            <a:ext cx="1829366" cy="461665"/>
          </a:xfrm>
          <a:prstGeom prst="rect">
            <a:avLst/>
          </a:prstGeom>
        </p:spPr>
        <p:txBody>
          <a:bodyPr wrap="none">
            <a:spAutoFit/>
          </a:bodyPr>
          <a:lstStyle/>
          <a:p>
            <a:pPr lvl="0"/>
            <a:r>
              <a:rPr lang="en-US" sz="2400" i="1" dirty="0">
                <a:solidFill>
                  <a:srgbClr val="FF0000"/>
                </a:solidFill>
                <a:latin typeface="Georgia" pitchFamily="18" charset="0"/>
              </a:rPr>
              <a:t>n = 1, 2, 3…</a:t>
            </a:r>
          </a:p>
        </p:txBody>
      </p:sp>
      <p:graphicFrame>
        <p:nvGraphicFramePr>
          <p:cNvPr id="20" name="Object 2"/>
          <p:cNvGraphicFramePr>
            <a:graphicFrameLocks noChangeAspect="1"/>
          </p:cNvGraphicFramePr>
          <p:nvPr>
            <p:extLst>
              <p:ext uri="{D42A27DB-BD31-4B8C-83A1-F6EECF244321}">
                <p14:modId xmlns:p14="http://schemas.microsoft.com/office/powerpoint/2010/main" val="1345485770"/>
              </p:ext>
            </p:extLst>
          </p:nvPr>
        </p:nvGraphicFramePr>
        <p:xfrm>
          <a:off x="228600" y="1069975"/>
          <a:ext cx="5727700" cy="1978025"/>
        </p:xfrm>
        <a:graphic>
          <a:graphicData uri="http://schemas.openxmlformats.org/presentationml/2006/ole">
            <mc:AlternateContent xmlns:mc="http://schemas.openxmlformats.org/markup-compatibility/2006">
              <mc:Choice xmlns:v="urn:schemas-microsoft-com:vml" Requires="v">
                <p:oleObj name="Equation" r:id="rId12" imgW="3289300" imgH="1130300" progId="Equation.3">
                  <p:embed/>
                </p:oleObj>
              </mc:Choice>
              <mc:Fallback>
                <p:oleObj name="Equation" r:id="rId12" imgW="3289300" imgH="1130300" progId="Equation.3">
                  <p:embed/>
                  <p:pic>
                    <p:nvPicPr>
                      <p:cNvPr id="0" name=""/>
                      <p:cNvPicPr>
                        <a:picLocks noChangeAspect="1" noChangeArrowheads="1"/>
                      </p:cNvPicPr>
                      <p:nvPr/>
                    </p:nvPicPr>
                    <p:blipFill>
                      <a:blip r:embed="rId13"/>
                      <a:srcRect/>
                      <a:stretch>
                        <a:fillRect/>
                      </a:stretch>
                    </p:blipFill>
                    <p:spPr bwMode="auto">
                      <a:xfrm>
                        <a:off x="228600" y="1069975"/>
                        <a:ext cx="5727700" cy="1978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92776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128" y="0"/>
            <a:ext cx="8689743" cy="6858000"/>
          </a:xfrm>
          <a:prstGeom prst="rect">
            <a:avLst/>
          </a:prstGeom>
        </p:spPr>
      </p:pic>
    </p:spTree>
    <p:extLst>
      <p:ext uri="{BB962C8B-B14F-4D97-AF65-F5344CB8AC3E}">
        <p14:creationId xmlns:p14="http://schemas.microsoft.com/office/powerpoint/2010/main" val="22120159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8E06C83-F47D-432E-8C26-634FAA0DF87B}" type="slidenum">
              <a:rPr lang="en-US" smtClean="0"/>
              <a:pPr/>
              <a:t>31</a:t>
            </a:fld>
            <a:endParaRPr lang="en-US"/>
          </a:p>
        </p:txBody>
      </p:sp>
      <p:pic>
        <p:nvPicPr>
          <p:cNvPr id="3" name="Picture 2" descr="2pZ_Orbital_in xz-yz"/>
          <p:cNvPicPr>
            <a:picLocks noChangeAspect="1" noChangeArrowheads="1"/>
          </p:cNvPicPr>
          <p:nvPr/>
        </p:nvPicPr>
        <p:blipFill rotWithShape="1">
          <a:blip r:embed="rId2" cstate="print"/>
          <a:srcRect t="10909" r="53146" b="37964"/>
          <a:stretch/>
        </p:blipFill>
        <p:spPr bwMode="auto">
          <a:xfrm>
            <a:off x="885371" y="2006825"/>
            <a:ext cx="7373257" cy="4119287"/>
          </a:xfrm>
          <a:prstGeom prst="rect">
            <a:avLst/>
          </a:prstGeom>
          <a:noFill/>
          <a:ln w="9525">
            <a:noFill/>
            <a:miter lim="800000"/>
            <a:headEnd/>
            <a:tailEnd/>
          </a:ln>
        </p:spPr>
      </p:pic>
      <p:sp>
        <p:nvSpPr>
          <p:cNvPr id="5" name="Rectangle 3"/>
          <p:cNvSpPr>
            <a:spLocks noChangeArrowheads="1"/>
          </p:cNvSpPr>
          <p:nvPr/>
        </p:nvSpPr>
        <p:spPr bwMode="auto">
          <a:xfrm>
            <a:off x="0" y="0"/>
            <a:ext cx="9144000" cy="976311"/>
          </a:xfrm>
          <a:prstGeom prst="rect">
            <a:avLst/>
          </a:prstGeom>
          <a:noFill/>
          <a:ln w="9525">
            <a:noFill/>
            <a:miter lim="800000"/>
            <a:headEnd/>
            <a:tailEnd/>
          </a:ln>
        </p:spPr>
        <p:txBody>
          <a:bodyPr anchor="ctr"/>
          <a:lstStyle/>
          <a:p>
            <a:pPr algn="ctr"/>
            <a:r>
              <a:rPr lang="en-US" sz="4000" dirty="0">
                <a:effectLst>
                  <a:outerShdw blurRad="38100" dist="38100" dir="2700000" algn="tl">
                    <a:srgbClr val="000000">
                      <a:alpha val="43137"/>
                    </a:srgbClr>
                  </a:outerShdw>
                </a:effectLst>
                <a:latin typeface="Comic Sans MS" pitchFamily="66" charset="0"/>
              </a:rPr>
              <a:t>Surface plot of </a:t>
            </a:r>
            <a:r>
              <a:rPr lang="en-US" sz="4000" dirty="0">
                <a:effectLst>
                  <a:outerShdw blurRad="38100" dist="38100" dir="2700000" algn="tl">
                    <a:srgbClr val="000000">
                      <a:alpha val="43137"/>
                    </a:srgbClr>
                  </a:outerShdw>
                </a:effectLst>
                <a:latin typeface="Symbol" pitchFamily="18" charset="2"/>
              </a:rPr>
              <a:t>Y</a:t>
            </a:r>
            <a:r>
              <a:rPr lang="en-US" sz="4000" baseline="-25000" dirty="0">
                <a:effectLst>
                  <a:outerShdw blurRad="38100" dist="38100" dir="2700000" algn="tl">
                    <a:srgbClr val="000000">
                      <a:alpha val="43137"/>
                    </a:srgbClr>
                  </a:outerShdw>
                </a:effectLst>
                <a:latin typeface="Comic Sans MS" pitchFamily="66" charset="0"/>
              </a:rPr>
              <a:t>2pz</a:t>
            </a:r>
            <a:r>
              <a:rPr lang="en-US" sz="4000" dirty="0">
                <a:effectLst>
                  <a:outerShdw blurRad="38100" dist="38100" dir="2700000" algn="tl">
                    <a:srgbClr val="000000">
                      <a:alpha val="43137"/>
                    </a:srgbClr>
                  </a:outerShdw>
                </a:effectLst>
                <a:latin typeface="Comic Sans MS" pitchFamily="66" charset="0"/>
              </a:rPr>
              <a:t> = (re</a:t>
            </a:r>
            <a:r>
              <a:rPr lang="en-US" sz="4000" baseline="30000" dirty="0">
                <a:effectLst>
                  <a:outerShdw blurRad="38100" dist="38100" dir="2700000" algn="tl">
                    <a:srgbClr val="000000">
                      <a:alpha val="43137"/>
                    </a:srgbClr>
                  </a:outerShdw>
                </a:effectLst>
                <a:latin typeface="Comic Sans MS" pitchFamily="66" charset="0"/>
              </a:rPr>
              <a:t>-r</a:t>
            </a:r>
            <a:r>
              <a:rPr lang="en-US" sz="4000" dirty="0">
                <a:effectLst>
                  <a:outerShdw blurRad="38100" dist="38100" dir="2700000" algn="tl">
                    <a:srgbClr val="000000">
                      <a:alpha val="43137"/>
                    </a:srgbClr>
                  </a:outerShdw>
                </a:effectLst>
                <a:latin typeface="Comic Sans MS" pitchFamily="66" charset="0"/>
              </a:rPr>
              <a:t>)x(Cos</a:t>
            </a:r>
            <a:r>
              <a:rPr lang="el-GR" sz="4000" dirty="0">
                <a:effectLst>
                  <a:outerShdw blurRad="38100" dist="38100" dir="2700000" algn="tl">
                    <a:srgbClr val="000000">
                      <a:alpha val="43137"/>
                    </a:srgbClr>
                  </a:outerShdw>
                </a:effectLst>
                <a:latin typeface="Comic Sans MS" pitchFamily="66" charset="0"/>
              </a:rPr>
              <a:t>θ</a:t>
            </a:r>
            <a:r>
              <a:rPr lang="en-US" sz="4000" dirty="0">
                <a:effectLst>
                  <a:outerShdw blurRad="38100" dist="38100" dir="2700000" algn="tl">
                    <a:srgbClr val="000000">
                      <a:alpha val="43137"/>
                    </a:srgbClr>
                  </a:outerShdw>
                </a:effectLst>
                <a:latin typeface="Comic Sans MS" pitchFamily="66" charset="0"/>
              </a:rPr>
              <a:t>)</a:t>
            </a:r>
          </a:p>
        </p:txBody>
      </p:sp>
    </p:spTree>
    <p:extLst>
      <p:ext uri="{BB962C8B-B14F-4D97-AF65-F5344CB8AC3E}">
        <p14:creationId xmlns:p14="http://schemas.microsoft.com/office/powerpoint/2010/main" val="33927988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3" descr="phi_2p_c"/>
          <p:cNvPicPr>
            <a:picLocks noChangeAspect="1" noChangeArrowheads="1"/>
          </p:cNvPicPr>
          <p:nvPr/>
        </p:nvPicPr>
        <p:blipFill>
          <a:blip r:embed="rId2" cstate="print">
            <a:grayscl/>
          </a:blip>
          <a:srcRect/>
          <a:stretch>
            <a:fillRect/>
          </a:stretch>
        </p:blipFill>
        <p:spPr bwMode="auto">
          <a:xfrm>
            <a:off x="5885196" y="1537467"/>
            <a:ext cx="3258804" cy="4213470"/>
          </a:xfrm>
          <a:prstGeom prst="rect">
            <a:avLst/>
          </a:prstGeom>
          <a:noFill/>
        </p:spPr>
      </p:pic>
      <p:pic>
        <p:nvPicPr>
          <p:cNvPr id="8" name="Picture 4" descr="2PZ_SurfacePlot"/>
          <p:cNvPicPr>
            <a:picLocks noChangeAspect="1" noChangeArrowheads="1"/>
          </p:cNvPicPr>
          <p:nvPr/>
        </p:nvPicPr>
        <p:blipFill rotWithShape="1">
          <a:blip r:embed="rId3" cstate="print"/>
          <a:srcRect t="4564" r="53772" b="6551"/>
          <a:stretch/>
        </p:blipFill>
        <p:spPr bwMode="auto">
          <a:xfrm>
            <a:off x="336083" y="1537467"/>
            <a:ext cx="5353875" cy="3702571"/>
          </a:xfrm>
          <a:prstGeom prst="rect">
            <a:avLst/>
          </a:prstGeom>
          <a:noFill/>
          <a:ln w="9525">
            <a:noFill/>
            <a:miter lim="800000"/>
            <a:headEnd/>
            <a:tailEnd/>
          </a:ln>
        </p:spPr>
      </p:pic>
      <p:sp>
        <p:nvSpPr>
          <p:cNvPr id="9" name="Rectangle 3"/>
          <p:cNvSpPr>
            <a:spLocks noChangeArrowheads="1"/>
          </p:cNvSpPr>
          <p:nvPr/>
        </p:nvSpPr>
        <p:spPr bwMode="auto">
          <a:xfrm>
            <a:off x="0" y="0"/>
            <a:ext cx="9144000" cy="976311"/>
          </a:xfrm>
          <a:prstGeom prst="rect">
            <a:avLst/>
          </a:prstGeom>
          <a:noFill/>
          <a:ln w="9525">
            <a:noFill/>
            <a:miter lim="800000"/>
            <a:headEnd/>
            <a:tailEnd/>
          </a:ln>
        </p:spPr>
        <p:txBody>
          <a:bodyPr anchor="ctr"/>
          <a:lstStyle/>
          <a:p>
            <a:pPr algn="ctr"/>
            <a:r>
              <a:rPr lang="en-US" sz="4000" dirty="0">
                <a:effectLst>
                  <a:outerShdw blurRad="38100" dist="38100" dir="2700000" algn="tl">
                    <a:srgbClr val="000000">
                      <a:alpha val="43137"/>
                    </a:srgbClr>
                  </a:outerShdw>
                </a:effectLst>
                <a:latin typeface="Comic Sans MS" pitchFamily="66" charset="0"/>
              </a:rPr>
              <a:t>Surface plot of </a:t>
            </a:r>
            <a:r>
              <a:rPr lang="en-US" sz="4000" dirty="0">
                <a:effectLst>
                  <a:outerShdw blurRad="38100" dist="38100" dir="2700000" algn="tl">
                    <a:srgbClr val="000000">
                      <a:alpha val="43137"/>
                    </a:srgbClr>
                  </a:outerShdw>
                </a:effectLst>
                <a:latin typeface="Symbol" pitchFamily="18" charset="2"/>
              </a:rPr>
              <a:t>Y</a:t>
            </a:r>
            <a:r>
              <a:rPr lang="en-US" sz="4000" baseline="30000" dirty="0">
                <a:effectLst>
                  <a:outerShdw blurRad="38100" dist="38100" dir="2700000" algn="tl">
                    <a:srgbClr val="000000">
                      <a:alpha val="43137"/>
                    </a:srgbClr>
                  </a:outerShdw>
                </a:effectLst>
                <a:latin typeface="Symbol" pitchFamily="18" charset="2"/>
              </a:rPr>
              <a:t>2</a:t>
            </a:r>
            <a:r>
              <a:rPr lang="en-US" sz="4000" baseline="-25000" dirty="0">
                <a:effectLst>
                  <a:outerShdw blurRad="38100" dist="38100" dir="2700000" algn="tl">
                    <a:srgbClr val="000000">
                      <a:alpha val="43137"/>
                    </a:srgbClr>
                  </a:outerShdw>
                </a:effectLst>
                <a:latin typeface="Comic Sans MS" pitchFamily="66" charset="0"/>
              </a:rPr>
              <a:t>2pz</a:t>
            </a:r>
            <a:r>
              <a:rPr lang="en-US" sz="4000" dirty="0">
                <a:effectLst>
                  <a:outerShdw blurRad="38100" dist="38100" dir="2700000" algn="tl">
                    <a:srgbClr val="000000">
                      <a:alpha val="43137"/>
                    </a:srgbClr>
                  </a:outerShdw>
                </a:effectLst>
                <a:latin typeface="Comic Sans MS" pitchFamily="66" charset="0"/>
              </a:rPr>
              <a:t>~(r</a:t>
            </a:r>
            <a:r>
              <a:rPr lang="en-US" sz="4000" baseline="30000" dirty="0">
                <a:effectLst>
                  <a:outerShdw blurRad="38100" dist="38100" dir="2700000" algn="tl">
                    <a:srgbClr val="000000">
                      <a:alpha val="43137"/>
                    </a:srgbClr>
                  </a:outerShdw>
                </a:effectLst>
                <a:latin typeface="Comic Sans MS" pitchFamily="66" charset="0"/>
              </a:rPr>
              <a:t>2</a:t>
            </a:r>
            <a:r>
              <a:rPr lang="en-US" sz="4000" dirty="0">
                <a:effectLst>
                  <a:outerShdw blurRad="38100" dist="38100" dir="2700000" algn="tl">
                    <a:srgbClr val="000000">
                      <a:alpha val="43137"/>
                    </a:srgbClr>
                  </a:outerShdw>
                </a:effectLst>
                <a:latin typeface="Comic Sans MS" pitchFamily="66" charset="0"/>
              </a:rPr>
              <a:t>e</a:t>
            </a:r>
            <a:r>
              <a:rPr lang="en-US" sz="4000" baseline="30000" dirty="0">
                <a:effectLst>
                  <a:outerShdw blurRad="38100" dist="38100" dir="2700000" algn="tl">
                    <a:srgbClr val="000000">
                      <a:alpha val="43137"/>
                    </a:srgbClr>
                  </a:outerShdw>
                </a:effectLst>
                <a:latin typeface="Comic Sans MS" pitchFamily="66" charset="0"/>
              </a:rPr>
              <a:t>-2r</a:t>
            </a:r>
            <a:r>
              <a:rPr lang="en-US" sz="4000" dirty="0">
                <a:effectLst>
                  <a:outerShdw blurRad="38100" dist="38100" dir="2700000" algn="tl">
                    <a:srgbClr val="000000">
                      <a:alpha val="43137"/>
                    </a:srgbClr>
                  </a:outerShdw>
                </a:effectLst>
                <a:latin typeface="Comic Sans MS" pitchFamily="66" charset="0"/>
              </a:rPr>
              <a:t>)x(Cos</a:t>
            </a:r>
            <a:r>
              <a:rPr lang="en-US" sz="4000" baseline="30000" dirty="0">
                <a:effectLst>
                  <a:outerShdw blurRad="38100" dist="38100" dir="2700000" algn="tl">
                    <a:srgbClr val="000000">
                      <a:alpha val="43137"/>
                    </a:srgbClr>
                  </a:outerShdw>
                </a:effectLst>
                <a:latin typeface="Comic Sans MS" pitchFamily="66" charset="0"/>
              </a:rPr>
              <a:t>2</a:t>
            </a:r>
            <a:r>
              <a:rPr lang="el-GR" sz="4000" dirty="0">
                <a:effectLst>
                  <a:outerShdw blurRad="38100" dist="38100" dir="2700000" algn="tl">
                    <a:srgbClr val="000000">
                      <a:alpha val="43137"/>
                    </a:srgbClr>
                  </a:outerShdw>
                </a:effectLst>
                <a:latin typeface="Comic Sans MS" pitchFamily="66" charset="0"/>
              </a:rPr>
              <a:t>θ</a:t>
            </a:r>
            <a:r>
              <a:rPr lang="en-US" sz="4000" dirty="0">
                <a:effectLst>
                  <a:outerShdw blurRad="38100" dist="38100" dir="2700000" algn="tl">
                    <a:srgbClr val="000000">
                      <a:alpha val="43137"/>
                    </a:srgbClr>
                  </a:outerShdw>
                </a:effectLst>
                <a:latin typeface="Comic Sans MS" pitchFamily="66" charset="0"/>
              </a:rPr>
              <a:t>)</a:t>
            </a:r>
          </a:p>
        </p:txBody>
      </p:sp>
      <p:sp>
        <p:nvSpPr>
          <p:cNvPr id="2" name="TextBox 1"/>
          <p:cNvSpPr txBox="1"/>
          <p:nvPr/>
        </p:nvSpPr>
        <p:spPr>
          <a:xfrm>
            <a:off x="198046" y="5903893"/>
            <a:ext cx="8747908" cy="954107"/>
          </a:xfrm>
          <a:prstGeom prst="rect">
            <a:avLst/>
          </a:prstGeom>
          <a:solidFill>
            <a:srgbClr val="FFC000"/>
          </a:solidFill>
        </p:spPr>
        <p:txBody>
          <a:bodyPr wrap="none" rtlCol="0">
            <a:spAutoFit/>
          </a:bodyPr>
          <a:lstStyle/>
          <a:p>
            <a:pPr algn="ctr"/>
            <a:r>
              <a:rPr lang="en-US" sz="2800" dirty="0">
                <a:solidFill>
                  <a:srgbClr val="000099"/>
                </a:solidFill>
                <a:effectLst>
                  <a:outerShdw blurRad="38100" dist="38100" dir="2700000" algn="tl">
                    <a:srgbClr val="000000">
                      <a:alpha val="43137"/>
                    </a:srgbClr>
                  </a:outerShdw>
                </a:effectLst>
                <a:latin typeface="Comic Sans MS" panose="030F0702030302020204" pitchFamily="66" charset="0"/>
              </a:rPr>
              <a:t>In books, or in class, one of the low valued </a:t>
            </a:r>
          </a:p>
          <a:p>
            <a:pPr algn="ctr"/>
            <a:r>
              <a:rPr lang="en-US" sz="2800" dirty="0">
                <a:solidFill>
                  <a:srgbClr val="000099"/>
                </a:solidFill>
                <a:effectLst>
                  <a:outerShdw blurRad="38100" dist="38100" dir="2700000" algn="tl">
                    <a:srgbClr val="000000">
                      <a:alpha val="43137"/>
                    </a:srgbClr>
                  </a:outerShdw>
                </a:effectLst>
                <a:latin typeface="Comic Sans MS" panose="030F0702030302020204" pitchFamily="66" charset="0"/>
              </a:rPr>
              <a:t>probability density contour are shows as “Orbitals”</a:t>
            </a:r>
          </a:p>
        </p:txBody>
      </p:sp>
    </p:spTree>
    <p:extLst>
      <p:ext uri="{BB962C8B-B14F-4D97-AF65-F5344CB8AC3E}">
        <p14:creationId xmlns:p14="http://schemas.microsoft.com/office/powerpoint/2010/main" val="24305602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3" descr="phi_2p_c"/>
          <p:cNvPicPr>
            <a:picLocks noChangeAspect="1" noChangeArrowheads="1"/>
          </p:cNvPicPr>
          <p:nvPr/>
        </p:nvPicPr>
        <p:blipFill>
          <a:blip r:embed="rId2" cstate="print">
            <a:grayscl/>
          </a:blip>
          <a:srcRect/>
          <a:stretch>
            <a:fillRect/>
          </a:stretch>
        </p:blipFill>
        <p:spPr bwMode="auto">
          <a:xfrm>
            <a:off x="835976" y="2298428"/>
            <a:ext cx="3162995" cy="4089596"/>
          </a:xfrm>
          <a:prstGeom prst="rect">
            <a:avLst/>
          </a:prstGeom>
          <a:noFill/>
        </p:spPr>
      </p:pic>
      <p:sp>
        <p:nvSpPr>
          <p:cNvPr id="9" name="Rectangle 2"/>
          <p:cNvSpPr>
            <a:spLocks noGrp="1" noChangeArrowheads="1"/>
          </p:cNvSpPr>
          <p:nvPr>
            <p:ph type="title"/>
          </p:nvPr>
        </p:nvSpPr>
        <p:spPr>
          <a:xfrm>
            <a:off x="0" y="0"/>
            <a:ext cx="9144000" cy="1143000"/>
          </a:xfrm>
          <a:noFill/>
        </p:spPr>
        <p:txBody>
          <a:bodyPr>
            <a:normAutofit fontScale="90000"/>
          </a:bodyPr>
          <a:lstStyle/>
          <a:p>
            <a:r>
              <a:rPr lang="en-US" sz="4000" dirty="0">
                <a:effectLst>
                  <a:outerShdw blurRad="38100" dist="38100" dir="2700000" algn="tl">
                    <a:srgbClr val="000000">
                      <a:alpha val="43137"/>
                    </a:srgbClr>
                  </a:outerShdw>
                </a:effectLst>
                <a:latin typeface="Comic Sans MS" pitchFamily="66" charset="0"/>
              </a:rPr>
              <a:t>Contours of constant probability density </a:t>
            </a:r>
            <a:r>
              <a:rPr lang="en-US" sz="4000" dirty="0">
                <a:solidFill>
                  <a:srgbClr val="0000CC"/>
                </a:solidFill>
                <a:effectLst>
                  <a:outerShdw blurRad="38100" dist="38100" dir="2700000" algn="tl">
                    <a:srgbClr val="000000">
                      <a:alpha val="43137"/>
                    </a:srgbClr>
                  </a:outerShdw>
                </a:effectLst>
                <a:latin typeface="Comic Sans MS" pitchFamily="66" charset="0"/>
                <a:sym typeface="Wingdings" pitchFamily="2" charset="2"/>
              </a:rPr>
              <a:t></a:t>
            </a:r>
            <a:r>
              <a:rPr lang="en-US" sz="4000" dirty="0">
                <a:solidFill>
                  <a:srgbClr val="0000CC"/>
                </a:solidFill>
                <a:effectLst>
                  <a:outerShdw blurRad="38100" dist="38100" dir="2700000" algn="tl">
                    <a:srgbClr val="000000">
                      <a:alpha val="43137"/>
                    </a:srgbClr>
                  </a:outerShdw>
                </a:effectLst>
                <a:latin typeface="Comic Sans MS" pitchFamily="66" charset="0"/>
              </a:rPr>
              <a:t> Distribution of electron density</a:t>
            </a:r>
          </a:p>
        </p:txBody>
      </p:sp>
      <p:pic>
        <p:nvPicPr>
          <p:cNvPr id="61443" name="Picture 3"/>
          <p:cNvPicPr>
            <a:picLocks noChangeAspect="1" noChangeArrowheads="1"/>
          </p:cNvPicPr>
          <p:nvPr/>
        </p:nvPicPr>
        <p:blipFill>
          <a:blip r:embed="rId3">
            <a:lum contrast="20000"/>
          </a:blip>
          <a:srcRect r="14410"/>
          <a:stretch>
            <a:fillRect/>
          </a:stretch>
        </p:blipFill>
        <p:spPr bwMode="auto">
          <a:xfrm>
            <a:off x="4800600" y="2152085"/>
            <a:ext cx="3697119" cy="4553515"/>
          </a:xfrm>
          <a:prstGeom prst="rect">
            <a:avLst/>
          </a:prstGeom>
          <a:noFill/>
          <a:ln w="9525">
            <a:noFill/>
            <a:miter lim="800000"/>
            <a:headEnd/>
            <a:tailEnd/>
          </a:ln>
          <a:effectLst/>
        </p:spPr>
      </p:pic>
      <p:graphicFrame>
        <p:nvGraphicFramePr>
          <p:cNvPr id="61441" name="Object 13"/>
          <p:cNvGraphicFramePr>
            <a:graphicFrameLocks noChangeAspect="1"/>
          </p:cNvGraphicFramePr>
          <p:nvPr>
            <p:extLst>
              <p:ext uri="{D42A27DB-BD31-4B8C-83A1-F6EECF244321}">
                <p14:modId xmlns:p14="http://schemas.microsoft.com/office/powerpoint/2010/main" val="713828225"/>
              </p:ext>
            </p:extLst>
          </p:nvPr>
        </p:nvGraphicFramePr>
        <p:xfrm>
          <a:off x="1228725" y="1339850"/>
          <a:ext cx="6684963" cy="614363"/>
        </p:xfrm>
        <a:graphic>
          <a:graphicData uri="http://schemas.openxmlformats.org/presentationml/2006/ole">
            <mc:AlternateContent xmlns:mc="http://schemas.openxmlformats.org/markup-compatibility/2006">
              <mc:Choice xmlns:v="urn:schemas-microsoft-com:vml" Requires="v">
                <p:oleObj name="Formel" r:id="rId4" imgW="2743200" imgH="253800" progId="Equation.3">
                  <p:embed/>
                </p:oleObj>
              </mc:Choice>
              <mc:Fallback>
                <p:oleObj name="Formel" r:id="rId4" imgW="2743200" imgH="253800" progId="Equation.3">
                  <p:embed/>
                  <p:pic>
                    <p:nvPicPr>
                      <p:cNvPr id="0" name=""/>
                      <p:cNvPicPr>
                        <a:picLocks noChangeAspect="1" noChangeArrowheads="1"/>
                      </p:cNvPicPr>
                      <p:nvPr/>
                    </p:nvPicPr>
                    <p:blipFill>
                      <a:blip r:embed="rId5"/>
                      <a:srcRect/>
                      <a:stretch>
                        <a:fillRect/>
                      </a:stretch>
                    </p:blipFill>
                    <p:spPr bwMode="auto">
                      <a:xfrm>
                        <a:off x="1228725" y="1339850"/>
                        <a:ext cx="6684963" cy="614363"/>
                      </a:xfrm>
                      <a:prstGeom prst="rect">
                        <a:avLst/>
                      </a:prstGeom>
                      <a:solidFill>
                        <a:srgbClr val="FFCC00"/>
                      </a:solidFill>
                    </p:spPr>
                  </p:pic>
                </p:oleObj>
              </mc:Fallback>
            </mc:AlternateContent>
          </a:graphicData>
        </a:graphic>
      </p:graphicFrame>
      <p:sp>
        <p:nvSpPr>
          <p:cNvPr id="13" name="Text Box 4"/>
          <p:cNvSpPr txBox="1">
            <a:spLocks noChangeArrowheads="1"/>
          </p:cNvSpPr>
          <p:nvPr/>
        </p:nvSpPr>
        <p:spPr bwMode="auto">
          <a:xfrm>
            <a:off x="1524000" y="6248400"/>
            <a:ext cx="6285695" cy="523220"/>
          </a:xfrm>
          <a:prstGeom prst="rect">
            <a:avLst/>
          </a:prstGeom>
          <a:noFill/>
          <a:ln w="9525">
            <a:noFill/>
            <a:miter lim="800000"/>
            <a:headEnd/>
            <a:tailEnd/>
          </a:ln>
        </p:spPr>
        <p:txBody>
          <a:bodyPr wrap="none">
            <a:spAutoFit/>
          </a:bodyPr>
          <a:lstStyle/>
          <a:p>
            <a:r>
              <a:rPr lang="en-US" sz="2800" b="1" dirty="0">
                <a:solidFill>
                  <a:srgbClr val="C00000"/>
                </a:solidFill>
                <a:effectLst>
                  <a:outerShdw blurRad="38100" dist="38100" dir="2700000" algn="tl">
                    <a:srgbClr val="000000">
                      <a:alpha val="43137"/>
                    </a:srgbClr>
                  </a:outerShdw>
                </a:effectLst>
                <a:latin typeface="Comic Sans MS" pitchFamily="66" charset="0"/>
              </a:rPr>
              <a:t>An “Orbital” is a 1-e </a:t>
            </a:r>
            <a:r>
              <a:rPr lang="en-US" sz="2800" b="1" dirty="0" err="1">
                <a:solidFill>
                  <a:srgbClr val="C00000"/>
                </a:solidFill>
                <a:effectLst>
                  <a:outerShdw blurRad="38100" dist="38100" dir="2700000" algn="tl">
                    <a:srgbClr val="000000">
                      <a:alpha val="43137"/>
                    </a:srgbClr>
                  </a:outerShdw>
                </a:effectLst>
                <a:latin typeface="Comic Sans MS" pitchFamily="66" charset="0"/>
              </a:rPr>
              <a:t>wavefunction</a:t>
            </a:r>
            <a:endParaRPr lang="en-US" sz="2800" b="1" dirty="0">
              <a:solidFill>
                <a:srgbClr val="C00000"/>
              </a:solidFill>
              <a:effectLst>
                <a:outerShdw blurRad="38100" dist="38100" dir="2700000" algn="tl">
                  <a:srgbClr val="000000">
                    <a:alpha val="43137"/>
                  </a:srgbClr>
                </a:outerShdw>
              </a:effectLst>
              <a:latin typeface="Comic Sans MS" pitchFamily="66" charset="0"/>
            </a:endParaRPr>
          </a:p>
        </p:txBody>
      </p:sp>
    </p:spTree>
    <p:extLst>
      <p:ext uri="{BB962C8B-B14F-4D97-AF65-F5344CB8AC3E}">
        <p14:creationId xmlns:p14="http://schemas.microsoft.com/office/powerpoint/2010/main" val="28021162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sz="half" idx="1"/>
          </p:nvPr>
        </p:nvSpPr>
        <p:spPr/>
        <p:txBody>
          <a:bodyPr/>
          <a:lstStyle/>
          <a:p>
            <a:endParaRPr lang="de-DE"/>
          </a:p>
        </p:txBody>
      </p:sp>
      <p:sp>
        <p:nvSpPr>
          <p:cNvPr id="4" name="Inhaltsplatzhalter 3"/>
          <p:cNvSpPr>
            <a:spLocks noGrp="1"/>
          </p:cNvSpPr>
          <p:nvPr>
            <p:ph sz="half" idx="2"/>
          </p:nvPr>
        </p:nvSpPr>
        <p:spPr/>
        <p:txBody>
          <a:bodyPr/>
          <a:lstStyle/>
          <a:p>
            <a:endParaRPr lang="de-DE"/>
          </a:p>
        </p:txBody>
      </p:sp>
    </p:spTree>
    <p:extLst>
      <p:ext uri="{BB962C8B-B14F-4D97-AF65-F5344CB8AC3E}">
        <p14:creationId xmlns:p14="http://schemas.microsoft.com/office/powerpoint/2010/main" val="16520545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cstate="print"/>
          <a:srcRect/>
          <a:stretch>
            <a:fillRect/>
          </a:stretch>
        </p:blipFill>
        <p:spPr bwMode="auto">
          <a:xfrm>
            <a:off x="669925" y="268288"/>
            <a:ext cx="7783513" cy="2370137"/>
          </a:xfrm>
          <a:prstGeom prst="rect">
            <a:avLst/>
          </a:prstGeom>
          <a:noFill/>
          <a:ln w="9525">
            <a:noFill/>
            <a:miter lim="800000"/>
            <a:headEnd/>
            <a:tailEnd/>
          </a:ln>
        </p:spPr>
      </p:pic>
      <p:pic>
        <p:nvPicPr>
          <p:cNvPr id="152579" name="Picture 3"/>
          <p:cNvPicPr>
            <a:picLocks noChangeAspect="1" noChangeArrowheads="1"/>
          </p:cNvPicPr>
          <p:nvPr/>
        </p:nvPicPr>
        <p:blipFill>
          <a:blip r:embed="rId3" cstate="print"/>
          <a:srcRect/>
          <a:stretch>
            <a:fillRect/>
          </a:stretch>
        </p:blipFill>
        <p:spPr bwMode="auto">
          <a:xfrm>
            <a:off x="551990" y="2990850"/>
            <a:ext cx="7326312" cy="3867150"/>
          </a:xfrm>
          <a:prstGeom prst="rect">
            <a:avLst/>
          </a:prstGeom>
          <a:noFill/>
          <a:ln w="9525">
            <a:noFill/>
            <a:miter lim="800000"/>
            <a:headEnd/>
            <a:tailEnd/>
          </a:ln>
        </p:spPr>
      </p:pic>
      <p:sp>
        <p:nvSpPr>
          <p:cNvPr id="152580" name="Text Box 4"/>
          <p:cNvSpPr txBox="1">
            <a:spLocks noChangeArrowheads="1"/>
          </p:cNvSpPr>
          <p:nvPr/>
        </p:nvSpPr>
        <p:spPr bwMode="auto">
          <a:xfrm>
            <a:off x="5262896" y="2843213"/>
            <a:ext cx="3717259" cy="923330"/>
          </a:xfrm>
          <a:prstGeom prst="rect">
            <a:avLst/>
          </a:prstGeom>
          <a:noFill/>
          <a:ln w="9525">
            <a:noFill/>
            <a:miter lim="800000"/>
            <a:headEnd/>
            <a:tailEnd/>
          </a:ln>
        </p:spPr>
        <p:txBody>
          <a:bodyPr wrap="none">
            <a:spAutoFit/>
          </a:bodyPr>
          <a:lstStyle/>
          <a:p>
            <a:pPr algn="ctr"/>
            <a:r>
              <a:rPr lang="en-US" b="1" dirty="0">
                <a:solidFill>
                  <a:srgbClr val="0000CC"/>
                </a:solidFill>
                <a:latin typeface="Georgia"/>
                <a:cs typeface="Georgia"/>
              </a:rPr>
              <a:t>“Shapes” of </a:t>
            </a:r>
            <a:r>
              <a:rPr lang="en-US" b="1" dirty="0" err="1">
                <a:solidFill>
                  <a:srgbClr val="0000CC"/>
                </a:solidFill>
                <a:latin typeface="Georgia"/>
                <a:cs typeface="Georgia"/>
              </a:rPr>
              <a:t>orbitals</a:t>
            </a:r>
            <a:r>
              <a:rPr lang="en-US" b="1" dirty="0">
                <a:solidFill>
                  <a:srgbClr val="0000CC"/>
                </a:solidFill>
                <a:latin typeface="Georgia"/>
                <a:cs typeface="Georgia"/>
              </a:rPr>
              <a:t> depend</a:t>
            </a:r>
          </a:p>
          <a:p>
            <a:pPr algn="ctr"/>
            <a:r>
              <a:rPr lang="en-US" b="1" dirty="0">
                <a:solidFill>
                  <a:srgbClr val="0000CC"/>
                </a:solidFill>
                <a:latin typeface="Georgia"/>
                <a:cs typeface="Georgia"/>
              </a:rPr>
              <a:t>on Orbital quantum number l</a:t>
            </a:r>
          </a:p>
          <a:p>
            <a:pPr algn="ctr"/>
            <a:r>
              <a:rPr lang="en-US" b="1" dirty="0">
                <a:solidFill>
                  <a:srgbClr val="0000CC"/>
                </a:solidFill>
                <a:latin typeface="Georgia"/>
                <a:cs typeface="Georgia"/>
              </a:rPr>
              <a:t>and Magnetic quantum no. m</a:t>
            </a:r>
            <a:r>
              <a:rPr lang="en-US" b="1" baseline="-25000" dirty="0">
                <a:solidFill>
                  <a:srgbClr val="0000CC"/>
                </a:solidFill>
                <a:latin typeface="Georgia"/>
                <a:cs typeface="Georgia"/>
              </a:rPr>
              <a:t>l</a:t>
            </a:r>
          </a:p>
        </p:txBody>
      </p:sp>
      <p:sp>
        <p:nvSpPr>
          <p:cNvPr id="26629" name="Oval 5"/>
          <p:cNvSpPr>
            <a:spLocks noChangeArrowheads="1"/>
          </p:cNvSpPr>
          <p:nvPr/>
        </p:nvSpPr>
        <p:spPr bwMode="auto">
          <a:xfrm>
            <a:off x="2755900" y="812800"/>
            <a:ext cx="546100" cy="508000"/>
          </a:xfrm>
          <a:prstGeom prst="ellipse">
            <a:avLst/>
          </a:prstGeom>
          <a:noFill/>
          <a:ln w="38100">
            <a:solidFill>
              <a:srgbClr val="FF0000"/>
            </a:solidFill>
            <a:round/>
            <a:headEnd/>
            <a:tailEnd/>
          </a:ln>
        </p:spPr>
        <p:txBody>
          <a:bodyPr wrap="none" anchor="ctr"/>
          <a:lstStyle/>
          <a:p>
            <a:endParaRPr lang="en-US">
              <a:latin typeface="Georgia"/>
              <a:cs typeface="Georgia"/>
            </a:endParaRPr>
          </a:p>
        </p:txBody>
      </p:sp>
      <p:sp>
        <p:nvSpPr>
          <p:cNvPr id="26630" name="Oval 6"/>
          <p:cNvSpPr>
            <a:spLocks noChangeArrowheads="1"/>
          </p:cNvSpPr>
          <p:nvPr/>
        </p:nvSpPr>
        <p:spPr bwMode="auto">
          <a:xfrm>
            <a:off x="7734300" y="825500"/>
            <a:ext cx="546100" cy="508000"/>
          </a:xfrm>
          <a:prstGeom prst="ellipse">
            <a:avLst/>
          </a:prstGeom>
          <a:noFill/>
          <a:ln w="38100">
            <a:solidFill>
              <a:srgbClr val="FF0000"/>
            </a:solidFill>
            <a:round/>
            <a:headEnd/>
            <a:tailEnd/>
          </a:ln>
        </p:spPr>
        <p:txBody>
          <a:bodyPr wrap="none" anchor="ctr"/>
          <a:lstStyle/>
          <a:p>
            <a:endParaRPr lang="en-US">
              <a:latin typeface="Georgia"/>
              <a:cs typeface="Georgia"/>
            </a:endParaRPr>
          </a:p>
        </p:txBody>
      </p:sp>
      <p:sp>
        <p:nvSpPr>
          <p:cNvPr id="152583" name="Oval 7"/>
          <p:cNvSpPr>
            <a:spLocks noChangeArrowheads="1"/>
          </p:cNvSpPr>
          <p:nvPr/>
        </p:nvSpPr>
        <p:spPr bwMode="auto">
          <a:xfrm>
            <a:off x="6272980" y="4024261"/>
            <a:ext cx="873023" cy="508000"/>
          </a:xfrm>
          <a:prstGeom prst="ellipse">
            <a:avLst/>
          </a:prstGeom>
          <a:noFill/>
          <a:ln w="38100">
            <a:solidFill>
              <a:srgbClr val="0000FF"/>
            </a:solidFill>
            <a:round/>
            <a:headEnd/>
            <a:tailEnd/>
          </a:ln>
        </p:spPr>
        <p:txBody>
          <a:bodyPr wrap="none" anchor="ctr"/>
          <a:lstStyle/>
          <a:p>
            <a:endParaRPr lang="en-US">
              <a:latin typeface="Georgia"/>
              <a:cs typeface="Georgia"/>
            </a:endParaRPr>
          </a:p>
        </p:txBody>
      </p:sp>
      <p:sp>
        <p:nvSpPr>
          <p:cNvPr id="152584" name="Text Box 8"/>
          <p:cNvSpPr txBox="1">
            <a:spLocks noChangeArrowheads="1"/>
          </p:cNvSpPr>
          <p:nvPr/>
        </p:nvSpPr>
        <p:spPr bwMode="auto">
          <a:xfrm>
            <a:off x="3733800" y="5105400"/>
            <a:ext cx="5211583" cy="369332"/>
          </a:xfrm>
          <a:prstGeom prst="rect">
            <a:avLst/>
          </a:prstGeom>
          <a:noFill/>
          <a:ln w="9525">
            <a:noFill/>
            <a:miter lim="800000"/>
            <a:headEnd/>
            <a:tailEnd/>
          </a:ln>
        </p:spPr>
        <p:txBody>
          <a:bodyPr wrap="none">
            <a:spAutoFit/>
          </a:bodyPr>
          <a:lstStyle/>
          <a:p>
            <a:r>
              <a:rPr lang="en-US" b="1" dirty="0">
                <a:solidFill>
                  <a:srgbClr val="008000"/>
                </a:solidFill>
                <a:latin typeface="Georgia"/>
                <a:cs typeface="Georgia"/>
              </a:rPr>
              <a:t>No </a:t>
            </a:r>
            <a:r>
              <a:rPr lang="en-US" b="1" dirty="0">
                <a:solidFill>
                  <a:srgbClr val="008000"/>
                </a:solidFill>
                <a:latin typeface="Symbol" charset="2"/>
                <a:cs typeface="Symbol" charset="2"/>
              </a:rPr>
              <a:t>f</a:t>
            </a:r>
            <a:r>
              <a:rPr lang="en-US" b="1" dirty="0">
                <a:solidFill>
                  <a:srgbClr val="008000"/>
                </a:solidFill>
                <a:latin typeface="Georgia"/>
                <a:cs typeface="Georgia"/>
              </a:rPr>
              <a:t> dependence: symmetric around z axis</a:t>
            </a:r>
          </a:p>
        </p:txBody>
      </p:sp>
      <p:sp>
        <p:nvSpPr>
          <p:cNvPr id="9" name="Text Box 7"/>
          <p:cNvSpPr txBox="1">
            <a:spLocks noChangeArrowheads="1"/>
          </p:cNvSpPr>
          <p:nvPr/>
        </p:nvSpPr>
        <p:spPr bwMode="auto">
          <a:xfrm>
            <a:off x="4793129" y="6396335"/>
            <a:ext cx="4350871" cy="461665"/>
          </a:xfrm>
          <a:prstGeom prst="rect">
            <a:avLst/>
          </a:prstGeom>
          <a:solidFill>
            <a:srgbClr val="FFC000"/>
          </a:solidFill>
          <a:ln w="9525">
            <a:noFill/>
            <a:miter lim="800000"/>
            <a:headEnd/>
            <a:tailEnd/>
          </a:ln>
        </p:spPr>
        <p:txBody>
          <a:bodyPr wrap="none">
            <a:spAutoFit/>
          </a:bodyPr>
          <a:lstStyle/>
          <a:p>
            <a:pPr algn="ctr"/>
            <a:r>
              <a:rPr lang="en-US" sz="2400" dirty="0">
                <a:solidFill>
                  <a:srgbClr val="000099"/>
                </a:solidFill>
                <a:latin typeface="Georgia"/>
                <a:cs typeface="Georgia"/>
              </a:rPr>
              <a:t>Number of Angular Nodes = l</a:t>
            </a:r>
          </a:p>
        </p:txBody>
      </p:sp>
    </p:spTree>
    <p:extLst>
      <p:ext uri="{BB962C8B-B14F-4D97-AF65-F5344CB8AC3E}">
        <p14:creationId xmlns:p14="http://schemas.microsoft.com/office/powerpoint/2010/main" val="2787432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52579"/>
                                        </p:tgtEl>
                                        <p:attrNameLst>
                                          <p:attrName>style.visibility</p:attrName>
                                        </p:attrNameLst>
                                      </p:cBhvr>
                                      <p:to>
                                        <p:strVal val="visible"/>
                                      </p:to>
                                    </p:set>
                                    <p:animEffect transition="in" filter="randombar(horizontal)">
                                      <p:cBhvr>
                                        <p:cTn id="7" dur="500"/>
                                        <p:tgtEl>
                                          <p:spTgt spid="15257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52583"/>
                                        </p:tgtEl>
                                        <p:attrNameLst>
                                          <p:attrName>style.visibility</p:attrName>
                                        </p:attrNameLst>
                                      </p:cBhvr>
                                      <p:to>
                                        <p:strVal val="visible"/>
                                      </p:to>
                                    </p:set>
                                    <p:animEffect transition="in" filter="randombar(horizontal)">
                                      <p:cBhvr>
                                        <p:cTn id="10" dur="500"/>
                                        <p:tgtEl>
                                          <p:spTgt spid="152583"/>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52580"/>
                                        </p:tgtEl>
                                        <p:attrNameLst>
                                          <p:attrName>style.visibility</p:attrName>
                                        </p:attrNameLst>
                                      </p:cBhvr>
                                      <p:to>
                                        <p:strVal val="visible"/>
                                      </p:to>
                                    </p:set>
                                    <p:animEffect transition="in" filter="randombar(horizontal)">
                                      <p:cBhvr>
                                        <p:cTn id="15" dur="500"/>
                                        <p:tgtEl>
                                          <p:spTgt spid="152580"/>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152584"/>
                                        </p:tgtEl>
                                        <p:attrNameLst>
                                          <p:attrName>style.visibility</p:attrName>
                                        </p:attrNameLst>
                                      </p:cBhvr>
                                      <p:to>
                                        <p:strVal val="visible"/>
                                      </p:to>
                                    </p:set>
                                    <p:animEffect transition="in" filter="randombar(horizontal)">
                                      <p:cBhvr>
                                        <p:cTn id="20" dur="500"/>
                                        <p:tgtEl>
                                          <p:spTgt spid="152584"/>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randombar(horizontal)">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80" grpId="0"/>
      <p:bldP spid="152583" grpId="0" animBg="1"/>
      <p:bldP spid="152584" grpId="0"/>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6032"/>
            <a:ext cx="9144000" cy="634593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0"/>
            <a:ext cx="3048000" cy="2431915"/>
          </a:xfrm>
          <a:prstGeom prst="rect">
            <a:avLst/>
          </a:prstGeom>
        </p:spPr>
      </p:pic>
      <p:sp>
        <p:nvSpPr>
          <p:cNvPr id="4" name="Rectangle 3"/>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3D and contour representations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Tree>
    <p:extLst>
      <p:ext uri="{BB962C8B-B14F-4D97-AF65-F5344CB8AC3E}">
        <p14:creationId xmlns:p14="http://schemas.microsoft.com/office/powerpoint/2010/main" val="4258850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37314"/>
          <a:stretch/>
        </p:blipFill>
        <p:spPr>
          <a:xfrm>
            <a:off x="304800" y="0"/>
            <a:ext cx="5383599" cy="347216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3406739"/>
            <a:ext cx="5752102" cy="3451261"/>
          </a:xfrm>
          <a:prstGeom prst="rect">
            <a:avLst/>
          </a:prstGeom>
        </p:spPr>
      </p:pic>
      <p:sp>
        <p:nvSpPr>
          <p:cNvPr id="5" name="Rectangle 4"/>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3D and contour representations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63428"/>
          <a:stretch/>
        </p:blipFill>
        <p:spPr>
          <a:xfrm>
            <a:off x="5904584" y="871238"/>
            <a:ext cx="3140901" cy="3472162"/>
          </a:xfrm>
          <a:prstGeom prst="rect">
            <a:avLst/>
          </a:prstGeom>
        </p:spPr>
      </p:pic>
    </p:spTree>
    <p:extLst>
      <p:ext uri="{BB962C8B-B14F-4D97-AF65-F5344CB8AC3E}">
        <p14:creationId xmlns:p14="http://schemas.microsoft.com/office/powerpoint/2010/main" val="5620815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p:nvPr/>
        </p:nvSpPr>
        <p:spPr>
          <a:xfrm>
            <a:off x="1447800" y="1752600"/>
            <a:ext cx="7086600" cy="1200328"/>
          </a:xfrm>
          <a:prstGeom prst="rect">
            <a:avLst/>
          </a:prstGeom>
        </p:spPr>
        <p:txBody>
          <a:bodyPr wrap="square">
            <a:spAutoFit/>
          </a:bodyPr>
          <a:lstStyle/>
          <a:p>
            <a:pPr algn="ct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Contour representations of Orbitals with nodes : given their expression!</a:t>
            </a:r>
          </a:p>
          <a:p>
            <a:pPr algn="ct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Tree>
    <p:extLst>
      <p:ext uri="{BB962C8B-B14F-4D97-AF65-F5344CB8AC3E}">
        <p14:creationId xmlns:p14="http://schemas.microsoft.com/office/powerpoint/2010/main" val="22766675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1</a:t>
            </a:r>
            <a:r>
              <a:rPr lang="en-US" sz="2400" b="1" i="1" u="sng" dirty="0">
                <a:solidFill>
                  <a:srgbClr val="3333FF"/>
                </a:solidFill>
                <a:effectLst>
                  <a:outerShdw blurRad="38100" dist="38100" dir="2700000" algn="tl">
                    <a:srgbClr val="000000">
                      <a:alpha val="43137"/>
                    </a:srgbClr>
                  </a:outerShdw>
                </a:effectLst>
                <a:latin typeface="Georgia" pitchFamily="18" charset="0"/>
                <a:sym typeface="Symbol"/>
              </a:rPr>
              <a:t>s</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orbital</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pic>
        <p:nvPicPr>
          <p:cNvPr id="17" name="Picture 11" descr="H-atom-1s-co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987550"/>
            <a:ext cx="7239000" cy="4870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25" descr="surfaceplot3.jpg"/>
          <p:cNvPicPr>
            <a:picLocks noChangeAspect="1"/>
          </p:cNvPicPr>
          <p:nvPr/>
        </p:nvPicPr>
        <p:blipFill>
          <a:blip r:embed="rId3" cstate="print"/>
          <a:srcRect l="37083" t="50000" r="47083" b="29259"/>
          <a:stretch>
            <a:fillRect/>
          </a:stretch>
        </p:blipFill>
        <p:spPr>
          <a:xfrm>
            <a:off x="2682167" y="-7158"/>
            <a:ext cx="3794833" cy="2796110"/>
          </a:xfrm>
          <a:prstGeom prst="rect">
            <a:avLst/>
          </a:prstGeom>
        </p:spPr>
      </p:pic>
      <p:graphicFrame>
        <p:nvGraphicFramePr>
          <p:cNvPr id="27" name="Object 8"/>
          <p:cNvGraphicFramePr>
            <a:graphicFrameLocks noChangeAspect="1"/>
          </p:cNvGraphicFramePr>
          <p:nvPr>
            <p:extLst>
              <p:ext uri="{D42A27DB-BD31-4B8C-83A1-F6EECF244321}">
                <p14:modId xmlns:p14="http://schemas.microsoft.com/office/powerpoint/2010/main" val="3529865148"/>
              </p:ext>
            </p:extLst>
          </p:nvPr>
        </p:nvGraphicFramePr>
        <p:xfrm>
          <a:off x="609600" y="990599"/>
          <a:ext cx="3048000" cy="1194205"/>
        </p:xfrm>
        <a:graphic>
          <a:graphicData uri="http://schemas.openxmlformats.org/presentationml/2006/ole">
            <mc:AlternateContent xmlns:mc="http://schemas.openxmlformats.org/markup-compatibility/2006">
              <mc:Choice xmlns:v="urn:schemas-microsoft-com:vml" Requires="v">
                <p:oleObj name="Equation" r:id="rId4" imgW="1397000" imgH="546100" progId="Equation.3">
                  <p:embed/>
                </p:oleObj>
              </mc:Choice>
              <mc:Fallback>
                <p:oleObj name="Equation" r:id="rId4" imgW="1397000" imgH="546100" progId="Equation.3">
                  <p:embed/>
                  <p:pic>
                    <p:nvPicPr>
                      <p:cNvPr id="0" name=""/>
                      <p:cNvPicPr>
                        <a:picLocks noChangeAspect="1" noChangeArrowheads="1"/>
                      </p:cNvPicPr>
                      <p:nvPr/>
                    </p:nvPicPr>
                    <p:blipFill>
                      <a:blip r:embed="rId5"/>
                      <a:srcRect/>
                      <a:stretch>
                        <a:fillRect/>
                      </a:stretch>
                    </p:blipFill>
                    <p:spPr bwMode="auto">
                      <a:xfrm>
                        <a:off x="609600" y="990599"/>
                        <a:ext cx="3048000" cy="1194205"/>
                      </a:xfrm>
                      <a:prstGeom prst="rect">
                        <a:avLst/>
                      </a:prstGeom>
                      <a:noFill/>
                      <a:ln>
                        <a:noFill/>
                      </a:ln>
                      <a:effectLst/>
                    </p:spPr>
                  </p:pic>
                </p:oleObj>
              </mc:Fallback>
            </mc:AlternateContent>
          </a:graphicData>
        </a:graphic>
      </p:graphicFrame>
      <p:sp>
        <p:nvSpPr>
          <p:cNvPr id="28" name="Footer Placeholder 2"/>
          <p:cNvSpPr>
            <a:spLocks noGrp="1"/>
          </p:cNvSpPr>
          <p:nvPr>
            <p:ph type="ftr" sz="quarter" idx="11"/>
          </p:nvPr>
        </p:nvSpPr>
        <p:spPr>
          <a:xfrm>
            <a:off x="3124200" y="6356350"/>
            <a:ext cx="2895600" cy="365125"/>
          </a:xfrm>
        </p:spPr>
        <p:txBody>
          <a:bodyPr/>
          <a:lstStyle/>
          <a:p>
            <a:r>
              <a:rPr lang="en-US" dirty="0">
                <a:solidFill>
                  <a:prstClr val="black">
                    <a:tint val="75000"/>
                  </a:prstClr>
                </a:solidFill>
                <a:latin typeface="Calibri"/>
              </a:rPr>
              <a:t>Y. U. </a:t>
            </a:r>
            <a:r>
              <a:rPr lang="en-US" dirty="0" err="1">
                <a:solidFill>
                  <a:prstClr val="black">
                    <a:tint val="75000"/>
                  </a:prstClr>
                </a:solidFill>
                <a:latin typeface="Calibri"/>
              </a:rPr>
              <a:t>Sasidhar</a:t>
            </a:r>
            <a:endParaRPr lang="en-US" dirty="0">
              <a:solidFill>
                <a:prstClr val="black">
                  <a:tint val="75000"/>
                </a:prstClr>
              </a:solidFill>
              <a:latin typeface="Calibri"/>
            </a:endParaRPr>
          </a:p>
        </p:txBody>
      </p:sp>
    </p:spTree>
    <p:extLst>
      <p:ext uri="{BB962C8B-B14F-4D97-AF65-F5344CB8AC3E}">
        <p14:creationId xmlns:p14="http://schemas.microsoft.com/office/powerpoint/2010/main" val="4231074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p:cNvSpPr/>
          <p:nvPr/>
        </p:nvSpPr>
        <p:spPr>
          <a:xfrm>
            <a:off x="2057400" y="3810000"/>
            <a:ext cx="7086600" cy="1676400"/>
          </a:xfrm>
          <a:prstGeom prst="roundRect">
            <a:avLst/>
          </a:prstGeom>
          <a:solidFill>
            <a:srgbClr val="FF6600">
              <a:alpha val="3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2057400" y="1981200"/>
            <a:ext cx="7086600" cy="1295400"/>
          </a:xfrm>
          <a:prstGeom prst="roundRect">
            <a:avLst/>
          </a:prstGeom>
          <a:solidFill>
            <a:schemeClr val="accent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2057400" y="5867400"/>
            <a:ext cx="1981200" cy="990600"/>
          </a:xfrm>
          <a:prstGeom prst="roundRect">
            <a:avLst/>
          </a:prstGeom>
          <a:solidFill>
            <a:srgbClr val="FF00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2057400" y="3810000"/>
            <a:ext cx="7086600" cy="1676400"/>
          </a:xfrm>
          <a:prstGeom prst="roundRect">
            <a:avLst/>
          </a:prstGeom>
          <a:solidFill>
            <a:srgbClr val="FFFF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32461"/>
            <a:ext cx="7924800" cy="584776"/>
          </a:xfrm>
          <a:prstGeom prst="rect">
            <a:avLst/>
          </a:prstGeom>
        </p:spPr>
        <p:txBody>
          <a:bodyPr wrap="square">
            <a:spAutoFit/>
          </a:bodyPr>
          <a:lstStyle/>
          <a:p>
            <a:r>
              <a:rPr lang="en-US" sz="3200" dirty="0">
                <a:solidFill>
                  <a:srgbClr val="3333FF"/>
                </a:solidFill>
                <a:effectLst>
                  <a:outerShdw blurRad="38100" dist="38100" dir="2700000" algn="tl">
                    <a:srgbClr val="000000">
                      <a:alpha val="43137"/>
                    </a:srgbClr>
                  </a:outerShdw>
                </a:effectLst>
                <a:latin typeface="Georgia" pitchFamily="18" charset="0"/>
              </a:rPr>
              <a:t>Radial and angular parts</a:t>
            </a:r>
          </a:p>
        </p:txBody>
      </p:sp>
      <p:graphicFrame>
        <p:nvGraphicFramePr>
          <p:cNvPr id="11" name="Object 4"/>
          <p:cNvGraphicFramePr>
            <a:graphicFrameLocks noChangeAspect="1"/>
          </p:cNvGraphicFramePr>
          <p:nvPr>
            <p:extLst>
              <p:ext uri="{D42A27DB-BD31-4B8C-83A1-F6EECF244321}">
                <p14:modId xmlns:p14="http://schemas.microsoft.com/office/powerpoint/2010/main" val="1798564260"/>
              </p:ext>
            </p:extLst>
          </p:nvPr>
        </p:nvGraphicFramePr>
        <p:xfrm>
          <a:off x="2152650" y="6227763"/>
          <a:ext cx="1797050" cy="482600"/>
        </p:xfrm>
        <a:graphic>
          <a:graphicData uri="http://schemas.openxmlformats.org/presentationml/2006/ole">
            <mc:AlternateContent xmlns:mc="http://schemas.openxmlformats.org/markup-compatibility/2006">
              <mc:Choice xmlns:v="urn:schemas-microsoft-com:vml" Requires="v">
                <p:oleObj name="Equation" r:id="rId2" imgW="901700" imgH="241300" progId="Equation.3">
                  <p:embed/>
                </p:oleObj>
              </mc:Choice>
              <mc:Fallback>
                <p:oleObj name="Equation" r:id="rId2" imgW="901700" imgH="241300" progId="Equation.3">
                  <p:embed/>
                  <p:pic>
                    <p:nvPicPr>
                      <p:cNvPr id="0" name=""/>
                      <p:cNvPicPr>
                        <a:picLocks noChangeAspect="1" noChangeArrowheads="1"/>
                      </p:cNvPicPr>
                      <p:nvPr/>
                    </p:nvPicPr>
                    <p:blipFill>
                      <a:blip r:embed="rId3"/>
                      <a:srcRect/>
                      <a:stretch>
                        <a:fillRect/>
                      </a:stretch>
                    </p:blipFill>
                    <p:spPr bwMode="auto">
                      <a:xfrm>
                        <a:off x="2152650" y="6227763"/>
                        <a:ext cx="1797050" cy="482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 name="Rectangle 1"/>
          <p:cNvSpPr/>
          <p:nvPr/>
        </p:nvSpPr>
        <p:spPr>
          <a:xfrm>
            <a:off x="4331920" y="6243935"/>
            <a:ext cx="3288080" cy="461665"/>
          </a:xfrm>
          <a:prstGeom prst="rect">
            <a:avLst/>
          </a:prstGeom>
        </p:spPr>
        <p:txBody>
          <a:bodyPr wrap="none">
            <a:spAutoFit/>
          </a:bodyPr>
          <a:lstStyle/>
          <a:p>
            <a:pPr lvl="0"/>
            <a:r>
              <a:rPr lang="en-US" sz="2400" i="1" dirty="0">
                <a:solidFill>
                  <a:srgbClr val="FF0000"/>
                </a:solidFill>
                <a:latin typeface="Georgia" pitchFamily="18" charset="0"/>
                <a:sym typeface="Symbol"/>
              </a:rPr>
              <a:t>m</a:t>
            </a:r>
            <a:r>
              <a:rPr lang="en-US" sz="2400" dirty="0">
                <a:solidFill>
                  <a:srgbClr val="FF0000"/>
                </a:solidFill>
                <a:latin typeface="Georgia" pitchFamily="18" charset="0"/>
                <a:sym typeface="Symbol"/>
              </a:rPr>
              <a:t>=0, 1, 2, 3, 4,….</a:t>
            </a:r>
          </a:p>
        </p:txBody>
      </p:sp>
      <p:sp>
        <p:nvSpPr>
          <p:cNvPr id="3" name="Rectangle 2"/>
          <p:cNvSpPr/>
          <p:nvPr/>
        </p:nvSpPr>
        <p:spPr>
          <a:xfrm>
            <a:off x="7162800" y="5710535"/>
            <a:ext cx="1046080" cy="461665"/>
          </a:xfrm>
          <a:prstGeom prst="rect">
            <a:avLst/>
          </a:prstGeom>
        </p:spPr>
        <p:txBody>
          <a:bodyPr wrap="none">
            <a:spAutoFit/>
          </a:bodyPr>
          <a:lstStyle/>
          <a:p>
            <a:r>
              <a:rPr lang="en-US" sz="2400" dirty="0">
                <a:solidFill>
                  <a:srgbClr val="0000FF"/>
                </a:solidFill>
                <a:latin typeface="Georgia" pitchFamily="18" charset="0"/>
              </a:rPr>
              <a:t>|</a:t>
            </a:r>
            <a:r>
              <a:rPr lang="en-US" sz="2400" i="1" dirty="0">
                <a:solidFill>
                  <a:srgbClr val="0000FF"/>
                </a:solidFill>
                <a:latin typeface="Georgia" pitchFamily="18" charset="0"/>
              </a:rPr>
              <a:t>m</a:t>
            </a:r>
            <a:r>
              <a:rPr lang="en-US" sz="2400" dirty="0">
                <a:solidFill>
                  <a:srgbClr val="0000FF"/>
                </a:solidFill>
                <a:latin typeface="Georgia" pitchFamily="18" charset="0"/>
              </a:rPr>
              <a:t>|&lt; </a:t>
            </a:r>
            <a:r>
              <a:rPr lang="en-US" sz="2400" i="1" dirty="0">
                <a:solidFill>
                  <a:srgbClr val="0000FF"/>
                </a:solidFill>
                <a:latin typeface="Georgia" pitchFamily="18" charset="0"/>
              </a:rPr>
              <a:t>l</a:t>
            </a:r>
            <a:endParaRPr lang="en-US" dirty="0">
              <a:solidFill>
                <a:srgbClr val="0000FF"/>
              </a:solidFill>
            </a:endParaRPr>
          </a:p>
        </p:txBody>
      </p:sp>
      <p:graphicFrame>
        <p:nvGraphicFramePr>
          <p:cNvPr id="14" name="Object 12"/>
          <p:cNvGraphicFramePr>
            <a:graphicFrameLocks noChangeAspect="1"/>
          </p:cNvGraphicFramePr>
          <p:nvPr>
            <p:extLst>
              <p:ext uri="{D42A27DB-BD31-4B8C-83A1-F6EECF244321}">
                <p14:modId xmlns:p14="http://schemas.microsoft.com/office/powerpoint/2010/main" val="934274176"/>
              </p:ext>
            </p:extLst>
          </p:nvPr>
        </p:nvGraphicFramePr>
        <p:xfrm>
          <a:off x="2209800" y="3810000"/>
          <a:ext cx="6934200" cy="1687033"/>
        </p:xfrm>
        <a:graphic>
          <a:graphicData uri="http://schemas.openxmlformats.org/presentationml/2006/ole">
            <mc:AlternateContent xmlns:mc="http://schemas.openxmlformats.org/markup-compatibility/2006">
              <mc:Choice xmlns:v="urn:schemas-microsoft-com:vml" Requires="v">
                <p:oleObj name="Equation" r:id="rId4" imgW="3568700" imgH="863600" progId="Equation.3">
                  <p:embed/>
                </p:oleObj>
              </mc:Choice>
              <mc:Fallback>
                <p:oleObj name="Equation" r:id="rId4" imgW="3568700" imgH="863600" progId="Equation.3">
                  <p:embed/>
                  <p:pic>
                    <p:nvPicPr>
                      <p:cNvPr id="0" name=""/>
                      <p:cNvPicPr>
                        <a:picLocks noChangeAspect="1" noChangeArrowheads="1"/>
                      </p:cNvPicPr>
                      <p:nvPr/>
                    </p:nvPicPr>
                    <p:blipFill>
                      <a:blip r:embed="rId5"/>
                      <a:srcRect/>
                      <a:stretch>
                        <a:fillRect/>
                      </a:stretch>
                    </p:blipFill>
                    <p:spPr bwMode="auto">
                      <a:xfrm>
                        <a:off x="2209800" y="3810000"/>
                        <a:ext cx="6934200" cy="1687033"/>
                      </a:xfrm>
                      <a:prstGeom prst="rect">
                        <a:avLst/>
                      </a:prstGeom>
                      <a:noFill/>
                      <a:ln>
                        <a:noFill/>
                      </a:ln>
                      <a:effectLst/>
                    </p:spPr>
                  </p:pic>
                </p:oleObj>
              </mc:Fallback>
            </mc:AlternateContent>
          </a:graphicData>
        </a:graphic>
      </p:graphicFrame>
      <p:graphicFrame>
        <p:nvGraphicFramePr>
          <p:cNvPr id="15" name="Object 6"/>
          <p:cNvGraphicFramePr>
            <a:graphicFrameLocks noChangeAspect="1"/>
          </p:cNvGraphicFramePr>
          <p:nvPr>
            <p:extLst>
              <p:ext uri="{D42A27DB-BD31-4B8C-83A1-F6EECF244321}">
                <p14:modId xmlns:p14="http://schemas.microsoft.com/office/powerpoint/2010/main" val="1350032310"/>
              </p:ext>
            </p:extLst>
          </p:nvPr>
        </p:nvGraphicFramePr>
        <p:xfrm>
          <a:off x="3048000" y="1905000"/>
          <a:ext cx="6067425" cy="1400175"/>
        </p:xfrm>
        <a:graphic>
          <a:graphicData uri="http://schemas.openxmlformats.org/presentationml/2006/ole">
            <mc:AlternateContent xmlns:mc="http://schemas.openxmlformats.org/markup-compatibility/2006">
              <mc:Choice xmlns:v="urn:schemas-microsoft-com:vml" Requires="v">
                <p:oleObj name="Equation" r:id="rId6" imgW="3479800" imgH="800100" progId="Equation.3">
                  <p:embed/>
                </p:oleObj>
              </mc:Choice>
              <mc:Fallback>
                <p:oleObj name="Equation" r:id="rId6" imgW="3479800" imgH="800100" progId="Equation.3">
                  <p:embed/>
                  <p:pic>
                    <p:nvPicPr>
                      <p:cNvPr id="0" name=""/>
                      <p:cNvPicPr>
                        <a:picLocks noChangeAspect="1" noChangeArrowheads="1"/>
                      </p:cNvPicPr>
                      <p:nvPr/>
                    </p:nvPicPr>
                    <p:blipFill>
                      <a:blip r:embed="rId7"/>
                      <a:srcRect/>
                      <a:stretch>
                        <a:fillRect/>
                      </a:stretch>
                    </p:blipFill>
                    <p:spPr bwMode="auto">
                      <a:xfrm>
                        <a:off x="3048000" y="1905000"/>
                        <a:ext cx="6067425" cy="1400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 name="Rectangle 3"/>
          <p:cNvSpPr/>
          <p:nvPr/>
        </p:nvSpPr>
        <p:spPr>
          <a:xfrm>
            <a:off x="4343400" y="5715000"/>
            <a:ext cx="1710493" cy="461665"/>
          </a:xfrm>
          <a:prstGeom prst="rect">
            <a:avLst/>
          </a:prstGeom>
        </p:spPr>
        <p:txBody>
          <a:bodyPr wrap="none">
            <a:spAutoFit/>
          </a:bodyPr>
          <a:lstStyle/>
          <a:p>
            <a:pPr lvl="0"/>
            <a:r>
              <a:rPr lang="en-US" sz="2400" i="1" dirty="0">
                <a:solidFill>
                  <a:srgbClr val="FF0000"/>
                </a:solidFill>
                <a:latin typeface="Georgia" pitchFamily="18" charset="0"/>
              </a:rPr>
              <a:t>l=0,1,2,3…</a:t>
            </a:r>
          </a:p>
        </p:txBody>
      </p:sp>
      <p:sp>
        <p:nvSpPr>
          <p:cNvPr id="5" name="Rectangle 4"/>
          <p:cNvSpPr/>
          <p:nvPr/>
        </p:nvSpPr>
        <p:spPr>
          <a:xfrm>
            <a:off x="7490622" y="3276600"/>
            <a:ext cx="815178" cy="461665"/>
          </a:xfrm>
          <a:prstGeom prst="rect">
            <a:avLst/>
          </a:prstGeom>
        </p:spPr>
        <p:txBody>
          <a:bodyPr wrap="none">
            <a:spAutoFit/>
          </a:bodyPr>
          <a:lstStyle/>
          <a:p>
            <a:pPr lvl="0"/>
            <a:r>
              <a:rPr lang="en-US" sz="2400" i="1" dirty="0">
                <a:solidFill>
                  <a:srgbClr val="0000FF"/>
                </a:solidFill>
                <a:latin typeface="Georgia" pitchFamily="18" charset="0"/>
              </a:rPr>
              <a:t>l &lt; n</a:t>
            </a:r>
            <a:endParaRPr lang="en-US" dirty="0">
              <a:solidFill>
                <a:srgbClr val="0000FF"/>
              </a:solidFill>
            </a:endParaRPr>
          </a:p>
        </p:txBody>
      </p:sp>
      <p:sp>
        <p:nvSpPr>
          <p:cNvPr id="19" name="Rectangle 18"/>
          <p:cNvSpPr/>
          <p:nvPr/>
        </p:nvSpPr>
        <p:spPr>
          <a:xfrm>
            <a:off x="4343400" y="3276600"/>
            <a:ext cx="1829366" cy="461665"/>
          </a:xfrm>
          <a:prstGeom prst="rect">
            <a:avLst/>
          </a:prstGeom>
        </p:spPr>
        <p:txBody>
          <a:bodyPr wrap="none">
            <a:spAutoFit/>
          </a:bodyPr>
          <a:lstStyle/>
          <a:p>
            <a:pPr lvl="0"/>
            <a:r>
              <a:rPr lang="en-US" sz="2400" i="1" dirty="0">
                <a:solidFill>
                  <a:srgbClr val="FF0000"/>
                </a:solidFill>
                <a:latin typeface="Georgia" pitchFamily="18" charset="0"/>
              </a:rPr>
              <a:t>n = 1, 2, 3…</a:t>
            </a:r>
          </a:p>
        </p:txBody>
      </p:sp>
      <p:graphicFrame>
        <p:nvGraphicFramePr>
          <p:cNvPr id="20" name="Object 7"/>
          <p:cNvGraphicFramePr>
            <a:graphicFrameLocks noChangeAspect="1"/>
          </p:cNvGraphicFramePr>
          <p:nvPr>
            <p:extLst>
              <p:ext uri="{D42A27DB-BD31-4B8C-83A1-F6EECF244321}">
                <p14:modId xmlns:p14="http://schemas.microsoft.com/office/powerpoint/2010/main" val="2740061525"/>
              </p:ext>
            </p:extLst>
          </p:nvPr>
        </p:nvGraphicFramePr>
        <p:xfrm>
          <a:off x="2590800" y="4191000"/>
          <a:ext cx="5230812" cy="965200"/>
        </p:xfrm>
        <a:graphic>
          <a:graphicData uri="http://schemas.openxmlformats.org/presentationml/2006/ole">
            <mc:AlternateContent xmlns:mc="http://schemas.openxmlformats.org/markup-compatibility/2006">
              <mc:Choice xmlns:v="urn:schemas-microsoft-com:vml" Requires="v">
                <p:oleObj name="Equation" r:id="rId8" imgW="2628900" imgH="482600" progId="Equation.3">
                  <p:embed/>
                </p:oleObj>
              </mc:Choice>
              <mc:Fallback>
                <p:oleObj name="Equation" r:id="rId8" imgW="2628900" imgH="482600" progId="Equation.3">
                  <p:embed/>
                  <p:pic>
                    <p:nvPicPr>
                      <p:cNvPr id="0" name=""/>
                      <p:cNvPicPr>
                        <a:picLocks noChangeAspect="1" noChangeArrowheads="1"/>
                      </p:cNvPicPr>
                      <p:nvPr/>
                    </p:nvPicPr>
                    <p:blipFill>
                      <a:blip r:embed="rId9"/>
                      <a:srcRect/>
                      <a:stretch>
                        <a:fillRect/>
                      </a:stretch>
                    </p:blipFill>
                    <p:spPr bwMode="auto">
                      <a:xfrm>
                        <a:off x="2590800" y="4191000"/>
                        <a:ext cx="5230812" cy="965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233388777"/>
              </p:ext>
            </p:extLst>
          </p:nvPr>
        </p:nvGraphicFramePr>
        <p:xfrm>
          <a:off x="152400" y="939590"/>
          <a:ext cx="8915400" cy="736810"/>
        </p:xfrm>
        <a:graphic>
          <a:graphicData uri="http://schemas.openxmlformats.org/presentationml/2006/ole">
            <mc:AlternateContent xmlns:mc="http://schemas.openxmlformats.org/markup-compatibility/2006">
              <mc:Choice xmlns:v="urn:schemas-microsoft-com:vml" Requires="v">
                <p:oleObj name="Equation" r:id="rId10" imgW="3073400" imgH="254000" progId="Equation.3">
                  <p:embed/>
                </p:oleObj>
              </mc:Choice>
              <mc:Fallback>
                <p:oleObj name="Equation" r:id="rId10" imgW="3073400" imgH="254000" progId="Equation.3">
                  <p:embed/>
                  <p:pic>
                    <p:nvPicPr>
                      <p:cNvPr id="0" name=""/>
                      <p:cNvPicPr/>
                      <p:nvPr/>
                    </p:nvPicPr>
                    <p:blipFill>
                      <a:blip r:embed="rId11"/>
                      <a:stretch>
                        <a:fillRect/>
                      </a:stretch>
                    </p:blipFill>
                    <p:spPr>
                      <a:xfrm>
                        <a:off x="152400" y="939590"/>
                        <a:ext cx="8915400" cy="736810"/>
                      </a:xfrm>
                      <a:prstGeom prst="rect">
                        <a:avLst/>
                      </a:prstGeom>
                    </p:spPr>
                  </p:pic>
                </p:oleObj>
              </mc:Fallback>
            </mc:AlternateContent>
          </a:graphicData>
        </a:graphic>
      </p:graphicFrame>
      <p:sp>
        <p:nvSpPr>
          <p:cNvPr id="9" name="Rectangle 8"/>
          <p:cNvSpPr/>
          <p:nvPr/>
        </p:nvSpPr>
        <p:spPr>
          <a:xfrm>
            <a:off x="5943600" y="914400"/>
            <a:ext cx="3200400"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7364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19156 0 " pathEditMode="relative" ptsTypes="AA">
                                      <p:cBhvr>
                                        <p:cTn id="6" dur="2000" fill="hold"/>
                                        <p:tgtEl>
                                          <p:spTgt spid="17"/>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19156 0 " pathEditMode="relative" ptsTypes="AA">
                                      <p:cBhvr>
                                        <p:cTn id="8" dur="2000" fill="hold"/>
                                        <p:tgtEl>
                                          <p:spTgt spid="14"/>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1.87402E-7 2.49653E-6 L 0.56637 -0.26123 " pathEditMode="relative" rAng="0" ptsTypes="AA">
                                      <p:cBhvr>
                                        <p:cTn id="10" dur="2000" fill="hold"/>
                                        <p:tgtEl>
                                          <p:spTgt spid="16"/>
                                        </p:tgtEl>
                                        <p:attrNameLst>
                                          <p:attrName>ppt_x</p:attrName>
                                          <p:attrName>ppt_y</p:attrName>
                                        </p:attrNameLst>
                                      </p:cBhvr>
                                      <p:rCtr x="28319" y="-13062"/>
                                    </p:animMotion>
                                  </p:childTnLst>
                                </p:cTn>
                              </p:par>
                              <p:par>
                                <p:cTn id="11" presetID="0" presetClass="path" presetSubtype="0" accel="50000" decel="50000" fill="hold" nodeType="withEffect">
                                  <p:stCondLst>
                                    <p:cond delay="0"/>
                                  </p:stCondLst>
                                  <p:childTnLst>
                                    <p:animMotion origin="layout" path="M -0.02534 -0.00995 L 0.56602 -0.27674 " pathEditMode="relative" rAng="0" ptsTypes="AA">
                                      <p:cBhvr>
                                        <p:cTn id="12" dur="2000" fill="hold"/>
                                        <p:tgtEl>
                                          <p:spTgt spid="11"/>
                                        </p:tgtEl>
                                        <p:attrNameLst>
                                          <p:attrName>ppt_x</p:attrName>
                                          <p:attrName>ppt_y</p:attrName>
                                        </p:attrNameLst>
                                      </p:cBhvr>
                                      <p:rCtr x="29568" y="-13340"/>
                                    </p:animMotion>
                                  </p:childTnLst>
                                </p:cTn>
                              </p:par>
                            </p:childTnLst>
                          </p:cTn>
                        </p:par>
                      </p:childTnLst>
                    </p:cTn>
                  </p:par>
                  <p:par>
                    <p:cTn id="13" fill="hold">
                      <p:stCondLst>
                        <p:cond delay="indefinite"/>
                      </p:stCondLst>
                      <p:childTnLst>
                        <p:par>
                          <p:cTn id="14" fill="hold">
                            <p:stCondLst>
                              <p:cond delay="0"/>
                            </p:stCondLst>
                            <p:childTnLst>
                              <p:par>
                                <p:cTn id="15" presetID="5" presetClass="exit" presetSubtype="10" fill="hold" grpId="1" nodeType="clickEffect">
                                  <p:stCondLst>
                                    <p:cond delay="0"/>
                                  </p:stCondLst>
                                  <p:childTnLst>
                                    <p:animEffect transition="out" filter="checkerboard(across)">
                                      <p:cBhvr>
                                        <p:cTn id="16" dur="500"/>
                                        <p:tgtEl>
                                          <p:spTgt spid="17"/>
                                        </p:tgtEl>
                                      </p:cBhvr>
                                    </p:animEffect>
                                    <p:set>
                                      <p:cBhvr>
                                        <p:cTn id="17" dur="1" fill="hold">
                                          <p:stCondLst>
                                            <p:cond delay="499"/>
                                          </p:stCondLst>
                                        </p:cTn>
                                        <p:tgtEl>
                                          <p:spTgt spid="17"/>
                                        </p:tgtEl>
                                        <p:attrNameLst>
                                          <p:attrName>style.visibility</p:attrName>
                                        </p:attrNameLst>
                                      </p:cBhvr>
                                      <p:to>
                                        <p:strVal val="hidden"/>
                                      </p:to>
                                    </p:set>
                                  </p:childTnLst>
                                </p:cTn>
                              </p:par>
                              <p:par>
                                <p:cTn id="18" presetID="5" presetClass="exit" presetSubtype="10" fill="hold" nodeType="withEffect">
                                  <p:stCondLst>
                                    <p:cond delay="0"/>
                                  </p:stCondLst>
                                  <p:childTnLst>
                                    <p:animEffect transition="out" filter="checkerboard(across)">
                                      <p:cBhvr>
                                        <p:cTn id="19" dur="500"/>
                                        <p:tgtEl>
                                          <p:spTgt spid="14"/>
                                        </p:tgtEl>
                                      </p:cBhvr>
                                    </p:animEffect>
                                    <p:set>
                                      <p:cBhvr>
                                        <p:cTn id="20" dur="1" fill="hold">
                                          <p:stCondLst>
                                            <p:cond delay="499"/>
                                          </p:stCondLst>
                                        </p:cTn>
                                        <p:tgtEl>
                                          <p:spTgt spid="14"/>
                                        </p:tgtEl>
                                        <p:attrNameLst>
                                          <p:attrName>style.visibility</p:attrName>
                                        </p:attrNameLst>
                                      </p:cBhvr>
                                      <p:to>
                                        <p:strVal val="hidden"/>
                                      </p:to>
                                    </p:set>
                                  </p:childTnLst>
                                </p:cTn>
                              </p:par>
                              <p:par>
                                <p:cTn id="21" presetID="5" presetClass="exit" presetSubtype="10" fill="hold" grpId="1" nodeType="withEffect">
                                  <p:stCondLst>
                                    <p:cond delay="0"/>
                                  </p:stCondLst>
                                  <p:childTnLst>
                                    <p:animEffect transition="out" filter="checkerboard(across)">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par>
                                <p:cTn id="24" presetID="5" presetClass="exit" presetSubtype="10" fill="hold" nodeType="withEffect">
                                  <p:stCondLst>
                                    <p:cond delay="0"/>
                                  </p:stCondLst>
                                  <p:childTnLst>
                                    <p:animEffect transition="out" filter="checkerboard(across)">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par>
                                <p:cTn id="27" presetID="5" presetClass="entr" presetSubtype="1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checkerboard(across)">
                                      <p:cBhvr>
                                        <p:cTn id="29" dur="500"/>
                                        <p:tgtEl>
                                          <p:spTgt spid="20"/>
                                        </p:tgtEl>
                                      </p:cBhvr>
                                    </p:animEffect>
                                  </p:childTnLst>
                                </p:cTn>
                              </p:par>
                              <p:par>
                                <p:cTn id="30" presetID="5" presetClass="entr" presetSubtype="1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checkerboard(across)">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xit" presetSubtype="10" fill="hold" grpId="0" nodeType="clickEffect">
                                  <p:stCondLst>
                                    <p:cond delay="0"/>
                                  </p:stCondLst>
                                  <p:childTnLst>
                                    <p:animEffect transition="out" filter="checkerboard(across)">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6" grpId="0" animBg="1"/>
      <p:bldP spid="16" grpId="1" animBg="1"/>
      <p:bldP spid="17" grpId="0" animBg="1"/>
      <p:bldP spid="17" grpId="1" animBg="1"/>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2</a:t>
            </a:r>
            <a:r>
              <a:rPr lang="en-US" sz="2400" b="1" i="1" u="sng" dirty="0">
                <a:solidFill>
                  <a:srgbClr val="3333FF"/>
                </a:solidFill>
                <a:effectLst>
                  <a:outerShdw blurRad="38100" dist="38100" dir="2700000" algn="tl">
                    <a:srgbClr val="000000">
                      <a:alpha val="43137"/>
                    </a:srgbClr>
                  </a:outerShdw>
                </a:effectLst>
                <a:latin typeface="Georgia" pitchFamily="18" charset="0"/>
                <a:sym typeface="Symbol"/>
              </a:rPr>
              <a:t>s</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orbital</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
        <p:nvSpPr>
          <p:cNvPr id="5" name="Footer Placeholder 2"/>
          <p:cNvSpPr>
            <a:spLocks noGrp="1"/>
          </p:cNvSpPr>
          <p:nvPr>
            <p:ph type="ftr" sz="quarter" idx="11"/>
          </p:nvPr>
        </p:nvSpPr>
        <p:spPr>
          <a:xfrm>
            <a:off x="2359025" y="4530725"/>
            <a:ext cx="2895600" cy="457200"/>
          </a:xfrm>
          <a:noFill/>
        </p:spPr>
        <p:txBody>
          <a:bodyPr/>
          <a:lstStyle>
            <a:lvl1pPr>
              <a:defRPr sz="2800">
                <a:solidFill>
                  <a:schemeClr val="tx1"/>
                </a:solidFill>
                <a:latin typeface="Times New Roman" charset="0"/>
                <a:ea typeface="ＭＳ Ｐゴシック" charset="0"/>
                <a:cs typeface="ＭＳ Ｐゴシック" charset="0"/>
              </a:defRPr>
            </a:lvl1pPr>
            <a:lvl2pPr marL="742950" indent="-285750">
              <a:defRPr sz="2800">
                <a:solidFill>
                  <a:schemeClr val="tx1"/>
                </a:solidFill>
                <a:latin typeface="Times New Roman" charset="0"/>
                <a:ea typeface="ＭＳ Ｐゴシック" charset="0"/>
              </a:defRPr>
            </a:lvl2pPr>
            <a:lvl3pPr marL="1143000" indent="-228600">
              <a:defRPr sz="2800">
                <a:solidFill>
                  <a:schemeClr val="tx1"/>
                </a:solidFill>
                <a:latin typeface="Times New Roman" charset="0"/>
                <a:ea typeface="ＭＳ Ｐゴシック" charset="0"/>
              </a:defRPr>
            </a:lvl3pPr>
            <a:lvl4pPr marL="1600200" indent="-228600">
              <a:defRPr sz="2800">
                <a:solidFill>
                  <a:schemeClr val="tx1"/>
                </a:solidFill>
                <a:latin typeface="Times New Roman" charset="0"/>
                <a:ea typeface="ＭＳ Ｐゴシック" charset="0"/>
              </a:defRPr>
            </a:lvl4pPr>
            <a:lvl5pPr marL="2057400" indent="-22860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r>
              <a:rPr lang="en-US" sz="1400">
                <a:solidFill>
                  <a:srgbClr val="EEECE1"/>
                </a:solidFill>
              </a:rPr>
              <a:t>Y. U. Sasidhar</a:t>
            </a:r>
          </a:p>
        </p:txBody>
      </p:sp>
      <p:pic>
        <p:nvPicPr>
          <p:cNvPr id="6" name="Picture 19" descr="H-atom-2s-radi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4625" y="2092325"/>
            <a:ext cx="4038600" cy="2935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7" name="Object 4"/>
          <p:cNvGraphicFramePr>
            <a:graphicFrameLocks noChangeAspect="1"/>
          </p:cNvGraphicFramePr>
          <p:nvPr>
            <p:extLst>
              <p:ext uri="{D42A27DB-BD31-4B8C-83A1-F6EECF244321}">
                <p14:modId xmlns:p14="http://schemas.microsoft.com/office/powerpoint/2010/main" val="3651162981"/>
              </p:ext>
            </p:extLst>
          </p:nvPr>
        </p:nvGraphicFramePr>
        <p:xfrm>
          <a:off x="1098550" y="914400"/>
          <a:ext cx="6826250" cy="917575"/>
        </p:xfrm>
        <a:graphic>
          <a:graphicData uri="http://schemas.openxmlformats.org/presentationml/2006/ole">
            <mc:AlternateContent xmlns:mc="http://schemas.openxmlformats.org/markup-compatibility/2006">
              <mc:Choice xmlns:v="urn:schemas-microsoft-com:vml" Requires="v">
                <p:oleObj name="Equation" r:id="rId3" imgW="3873500" imgH="520700" progId="Equation.3">
                  <p:embed/>
                </p:oleObj>
              </mc:Choice>
              <mc:Fallback>
                <p:oleObj name="Equation" r:id="rId3" imgW="3873500" imgH="520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550" y="914400"/>
                        <a:ext cx="6826250" cy="917575"/>
                      </a:xfrm>
                      <a:prstGeom prst="rect">
                        <a:avLst/>
                      </a:prstGeom>
                      <a:solidFill>
                        <a:srgbClr val="DDDDDD"/>
                      </a:solidFill>
                      <a:ln>
                        <a:noFill/>
                      </a:ln>
                      <a:effectLst>
                        <a:outerShdw blurRad="63500" dist="107763" dir="13500000" algn="ctr" rotWithShape="0">
                          <a:srgbClr val="000000">
                            <a:alpha val="74997"/>
                          </a:srgbClr>
                        </a:outerShdw>
                      </a:effectLst>
                      <a:extLs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8" name="Line 12"/>
          <p:cNvSpPr>
            <a:spLocks noChangeShapeType="1"/>
          </p:cNvSpPr>
          <p:nvPr/>
        </p:nvSpPr>
        <p:spPr bwMode="auto">
          <a:xfrm flipV="1">
            <a:off x="2282825" y="2514600"/>
            <a:ext cx="3279775" cy="1711325"/>
          </a:xfrm>
          <a:prstGeom prst="line">
            <a:avLst/>
          </a:prstGeom>
          <a:noFill/>
          <a:ln w="38100">
            <a:solidFill>
              <a:srgbClr val="F214D2"/>
            </a:solidFill>
            <a:round/>
            <a:headEnd type="arrow" w="med" len="med"/>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graphicFrame>
        <p:nvGraphicFramePr>
          <p:cNvPr id="9" name="Object 13"/>
          <p:cNvGraphicFramePr>
            <a:graphicFrameLocks noChangeAspect="1"/>
          </p:cNvGraphicFramePr>
          <p:nvPr>
            <p:extLst>
              <p:ext uri="{D42A27DB-BD31-4B8C-83A1-F6EECF244321}">
                <p14:modId xmlns:p14="http://schemas.microsoft.com/office/powerpoint/2010/main" val="1248539844"/>
              </p:ext>
            </p:extLst>
          </p:nvPr>
        </p:nvGraphicFramePr>
        <p:xfrm>
          <a:off x="7620000" y="1905000"/>
          <a:ext cx="838200" cy="719137"/>
        </p:xfrm>
        <a:graphic>
          <a:graphicData uri="http://schemas.openxmlformats.org/presentationml/2006/ole">
            <mc:AlternateContent xmlns:mc="http://schemas.openxmlformats.org/markup-compatibility/2006">
              <mc:Choice xmlns:v="urn:schemas-microsoft-com:vml" Requires="v">
                <p:oleObj name="Equation" r:id="rId5" imgW="457002" imgH="393529" progId="Equation.3">
                  <p:embed/>
                </p:oleObj>
              </mc:Choice>
              <mc:Fallback>
                <p:oleObj name="Equation" r:id="rId5" imgW="457002"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0" y="1905000"/>
                        <a:ext cx="838200" cy="7191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0" name="Object 14"/>
          <p:cNvGraphicFramePr>
            <a:graphicFrameLocks noChangeAspect="1"/>
          </p:cNvGraphicFramePr>
          <p:nvPr>
            <p:extLst>
              <p:ext uri="{D42A27DB-BD31-4B8C-83A1-F6EECF244321}">
                <p14:modId xmlns:p14="http://schemas.microsoft.com/office/powerpoint/2010/main" val="1562301907"/>
              </p:ext>
            </p:extLst>
          </p:nvPr>
        </p:nvGraphicFramePr>
        <p:xfrm>
          <a:off x="2971800" y="5181600"/>
          <a:ext cx="533400" cy="323850"/>
        </p:xfrm>
        <a:graphic>
          <a:graphicData uri="http://schemas.openxmlformats.org/presentationml/2006/ole">
            <mc:AlternateContent xmlns:mc="http://schemas.openxmlformats.org/markup-compatibility/2006">
              <mc:Choice xmlns:v="urn:schemas-microsoft-com:vml" Requires="v">
                <p:oleObj name="Equation" r:id="rId7" imgW="291847" imgH="177646" progId="Equation.3">
                  <p:embed/>
                </p:oleObj>
              </mc:Choice>
              <mc:Fallback>
                <p:oleObj name="Equation" r:id="rId7" imgW="291847" imgH="177646"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71800" y="5181600"/>
                        <a:ext cx="533400" cy="323850"/>
                      </a:xfrm>
                      <a:prstGeom prst="rect">
                        <a:avLst/>
                      </a:prstGeom>
                      <a:noFill/>
                      <a:ln>
                        <a:noFill/>
                      </a:ln>
                      <a:effectLst/>
                    </p:spPr>
                  </p:pic>
                </p:oleObj>
              </mc:Fallback>
            </mc:AlternateContent>
          </a:graphicData>
        </a:graphic>
      </p:graphicFrame>
      <p:sp>
        <p:nvSpPr>
          <p:cNvPr id="11" name="Line 15"/>
          <p:cNvSpPr>
            <a:spLocks noChangeShapeType="1"/>
          </p:cNvSpPr>
          <p:nvPr/>
        </p:nvSpPr>
        <p:spPr bwMode="auto">
          <a:xfrm>
            <a:off x="3505200" y="5353050"/>
            <a:ext cx="685800" cy="0"/>
          </a:xfrm>
          <a:prstGeom prst="line">
            <a:avLst/>
          </a:prstGeom>
          <a:noFill/>
          <a:ln w="28575">
            <a:solidFill>
              <a:schemeClr val="tx1"/>
            </a:solidFill>
            <a:round/>
            <a:headEnd type="none" w="sm" len="sm"/>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graphicFrame>
        <p:nvGraphicFramePr>
          <p:cNvPr id="12" name="Object 16"/>
          <p:cNvGraphicFramePr>
            <a:graphicFrameLocks noChangeAspect="1"/>
          </p:cNvGraphicFramePr>
          <p:nvPr>
            <p:extLst>
              <p:ext uri="{D42A27DB-BD31-4B8C-83A1-F6EECF244321}">
                <p14:modId xmlns:p14="http://schemas.microsoft.com/office/powerpoint/2010/main" val="215757389"/>
              </p:ext>
            </p:extLst>
          </p:nvPr>
        </p:nvGraphicFramePr>
        <p:xfrm>
          <a:off x="73025" y="3151188"/>
          <a:ext cx="1371600" cy="763587"/>
        </p:xfrm>
        <a:graphic>
          <a:graphicData uri="http://schemas.openxmlformats.org/presentationml/2006/ole">
            <mc:AlternateContent xmlns:mc="http://schemas.openxmlformats.org/markup-compatibility/2006">
              <mc:Choice xmlns:v="urn:schemas-microsoft-com:vml" Requires="v">
                <p:oleObj name="Equation" r:id="rId9" imgW="977476" imgH="545863" progId="Equation.3">
                  <p:embed/>
                </p:oleObj>
              </mc:Choice>
              <mc:Fallback>
                <p:oleObj name="Equation" r:id="rId9" imgW="977476" imgH="545863"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025" y="3151188"/>
                        <a:ext cx="1371600" cy="76358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3" name="Line 17"/>
          <p:cNvSpPr>
            <a:spLocks noChangeShapeType="1"/>
          </p:cNvSpPr>
          <p:nvPr/>
        </p:nvSpPr>
        <p:spPr bwMode="auto">
          <a:xfrm flipV="1">
            <a:off x="758825" y="2625725"/>
            <a:ext cx="0" cy="457200"/>
          </a:xfrm>
          <a:prstGeom prst="line">
            <a:avLst/>
          </a:prstGeom>
          <a:noFill/>
          <a:ln w="28575">
            <a:solidFill>
              <a:schemeClr val="tx1"/>
            </a:solidFill>
            <a:round/>
            <a:headEnd type="none" w="sm" len="sm"/>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14" name="Line 20"/>
          <p:cNvSpPr>
            <a:spLocks noChangeShapeType="1"/>
          </p:cNvSpPr>
          <p:nvPr/>
        </p:nvSpPr>
        <p:spPr bwMode="auto">
          <a:xfrm>
            <a:off x="4724400" y="1635125"/>
            <a:ext cx="228600" cy="0"/>
          </a:xfrm>
          <a:prstGeom prst="line">
            <a:avLst/>
          </a:prstGeom>
          <a:noFill/>
          <a:ln w="76200" cmpd="tri">
            <a:solidFill>
              <a:srgbClr val="F214D2"/>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15" name="Line 21"/>
          <p:cNvSpPr>
            <a:spLocks noChangeShapeType="1"/>
          </p:cNvSpPr>
          <p:nvPr/>
        </p:nvSpPr>
        <p:spPr bwMode="auto">
          <a:xfrm>
            <a:off x="5638800" y="1787525"/>
            <a:ext cx="381000" cy="269875"/>
          </a:xfrm>
          <a:prstGeom prst="line">
            <a:avLst/>
          </a:prstGeom>
          <a:noFill/>
          <a:ln w="38100">
            <a:solidFill>
              <a:srgbClr val="F214D2"/>
            </a:solidFill>
            <a:round/>
            <a:headEnd type="arrow"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16" name="Text Box 22"/>
          <p:cNvSpPr txBox="1">
            <a:spLocks noChangeArrowheads="1"/>
          </p:cNvSpPr>
          <p:nvPr/>
        </p:nvSpPr>
        <p:spPr bwMode="auto">
          <a:xfrm>
            <a:off x="5635625" y="2092325"/>
            <a:ext cx="1831975" cy="461665"/>
          </a:xfrm>
          <a:prstGeom prst="rect">
            <a:avLst/>
          </a:prstGeom>
          <a:solidFill>
            <a:srgbClr val="DDDDDD"/>
          </a:solidFill>
          <a:ln>
            <a:noFill/>
          </a:ln>
          <a:effectLst/>
          <a:extLs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en-US" sz="2400" i="1" dirty="0">
                <a:solidFill>
                  <a:prstClr val="black"/>
                </a:solidFill>
                <a:latin typeface="Georgia"/>
                <a:cs typeface="Georgia"/>
              </a:rPr>
              <a:t>radial node</a:t>
            </a:r>
            <a:endParaRPr lang="en-US" sz="2400" dirty="0">
              <a:solidFill>
                <a:prstClr val="black"/>
              </a:solidFill>
              <a:latin typeface="Georgia"/>
              <a:cs typeface="Georgia"/>
            </a:endParaRPr>
          </a:p>
        </p:txBody>
      </p:sp>
      <p:pic>
        <p:nvPicPr>
          <p:cNvPr id="18" name="Picture 17" descr="surfaceplot3.jpg"/>
          <p:cNvPicPr>
            <a:picLocks noChangeAspect="1"/>
          </p:cNvPicPr>
          <p:nvPr/>
        </p:nvPicPr>
        <p:blipFill>
          <a:blip r:embed="rId11" cstate="print"/>
          <a:srcRect l="52917" t="50000" r="31667" b="29259"/>
          <a:stretch>
            <a:fillRect/>
          </a:stretch>
        </p:blipFill>
        <p:spPr>
          <a:xfrm>
            <a:off x="5410200" y="3200400"/>
            <a:ext cx="3725428" cy="2819400"/>
          </a:xfrm>
          <a:prstGeom prst="rect">
            <a:avLst/>
          </a:prstGeom>
        </p:spPr>
      </p:pic>
      <p:sp>
        <p:nvSpPr>
          <p:cNvPr id="19" name="Footer Placeholder 2"/>
          <p:cNvSpPr txBox="1">
            <a:spLocks/>
          </p:cNvSpPr>
          <p:nvPr/>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prstClr val="black">
                    <a:tint val="75000"/>
                  </a:prstClr>
                </a:solidFill>
                <a:latin typeface="Calibri"/>
              </a:rPr>
              <a:t>Y. U. Sasidhar</a:t>
            </a:r>
            <a:endParaRPr lang="en-US" dirty="0">
              <a:solidFill>
                <a:prstClr val="black">
                  <a:tint val="75000"/>
                </a:prstClr>
              </a:solidFill>
              <a:latin typeface="Calibri"/>
            </a:endParaRPr>
          </a:p>
        </p:txBody>
      </p:sp>
    </p:spTree>
    <p:extLst>
      <p:ext uri="{BB962C8B-B14F-4D97-AF65-F5344CB8AC3E}">
        <p14:creationId xmlns:p14="http://schemas.microsoft.com/office/powerpoint/2010/main" val="5981195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2</a:t>
            </a:r>
            <a:r>
              <a:rPr lang="en-US" sz="2400" b="1" i="1" u="sng" dirty="0">
                <a:solidFill>
                  <a:srgbClr val="3333FF"/>
                </a:solidFill>
                <a:effectLst>
                  <a:outerShdw blurRad="38100" dist="38100" dir="2700000" algn="tl">
                    <a:srgbClr val="000000">
                      <a:alpha val="43137"/>
                    </a:srgbClr>
                  </a:outerShdw>
                </a:effectLst>
                <a:latin typeface="Georgia" pitchFamily="18" charset="0"/>
                <a:sym typeface="Symbol"/>
              </a:rPr>
              <a:t>s </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orbital</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graphicFrame>
        <p:nvGraphicFramePr>
          <p:cNvPr id="9" name="Object 13"/>
          <p:cNvGraphicFramePr>
            <a:graphicFrameLocks noChangeAspect="1"/>
          </p:cNvGraphicFramePr>
          <p:nvPr>
            <p:extLst>
              <p:ext uri="{D42A27DB-BD31-4B8C-83A1-F6EECF244321}">
                <p14:modId xmlns:p14="http://schemas.microsoft.com/office/powerpoint/2010/main" val="2856843734"/>
              </p:ext>
            </p:extLst>
          </p:nvPr>
        </p:nvGraphicFramePr>
        <p:xfrm>
          <a:off x="7620000" y="1905000"/>
          <a:ext cx="838200" cy="719137"/>
        </p:xfrm>
        <a:graphic>
          <a:graphicData uri="http://schemas.openxmlformats.org/presentationml/2006/ole">
            <mc:AlternateContent xmlns:mc="http://schemas.openxmlformats.org/markup-compatibility/2006">
              <mc:Choice xmlns:v="urn:schemas-microsoft-com:vml" Requires="v">
                <p:oleObj name="Equation" r:id="rId3" imgW="457002" imgH="393529" progId="Equation.3">
                  <p:embed/>
                </p:oleObj>
              </mc:Choice>
              <mc:Fallback>
                <p:oleObj name="Equation" r:id="rId3" imgW="457002" imgH="39352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0" y="1905000"/>
                        <a:ext cx="838200" cy="7191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4" name="Line 20"/>
          <p:cNvSpPr>
            <a:spLocks noChangeShapeType="1"/>
          </p:cNvSpPr>
          <p:nvPr/>
        </p:nvSpPr>
        <p:spPr bwMode="auto">
          <a:xfrm>
            <a:off x="4724400" y="1635125"/>
            <a:ext cx="228600" cy="0"/>
          </a:xfrm>
          <a:prstGeom prst="line">
            <a:avLst/>
          </a:prstGeom>
          <a:noFill/>
          <a:ln w="76200" cmpd="tri">
            <a:solidFill>
              <a:srgbClr val="F214D2"/>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15" name="Line 21"/>
          <p:cNvSpPr>
            <a:spLocks noChangeShapeType="1"/>
          </p:cNvSpPr>
          <p:nvPr/>
        </p:nvSpPr>
        <p:spPr bwMode="auto">
          <a:xfrm>
            <a:off x="5638800" y="1787525"/>
            <a:ext cx="381000" cy="269875"/>
          </a:xfrm>
          <a:prstGeom prst="line">
            <a:avLst/>
          </a:prstGeom>
          <a:noFill/>
          <a:ln w="38100">
            <a:solidFill>
              <a:srgbClr val="F214D2"/>
            </a:solidFill>
            <a:round/>
            <a:headEnd type="arrow"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16" name="Text Box 22"/>
          <p:cNvSpPr txBox="1">
            <a:spLocks noChangeArrowheads="1"/>
          </p:cNvSpPr>
          <p:nvPr/>
        </p:nvSpPr>
        <p:spPr bwMode="auto">
          <a:xfrm>
            <a:off x="5635625" y="2092325"/>
            <a:ext cx="1831975" cy="461665"/>
          </a:xfrm>
          <a:prstGeom prst="rect">
            <a:avLst/>
          </a:prstGeom>
          <a:solidFill>
            <a:srgbClr val="DDDDDD"/>
          </a:solidFill>
          <a:ln>
            <a:noFill/>
          </a:ln>
          <a:effectLst/>
          <a:extLs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en-US" sz="2400" i="1" dirty="0">
                <a:solidFill>
                  <a:prstClr val="black"/>
                </a:solidFill>
                <a:latin typeface="Georgia"/>
                <a:cs typeface="Georgia"/>
              </a:rPr>
              <a:t>radial node</a:t>
            </a:r>
            <a:endParaRPr lang="en-US" sz="2400" dirty="0">
              <a:solidFill>
                <a:prstClr val="black"/>
              </a:solidFill>
              <a:latin typeface="Georgia"/>
              <a:cs typeface="Georgia"/>
            </a:endParaRPr>
          </a:p>
        </p:txBody>
      </p:sp>
      <p:sp>
        <p:nvSpPr>
          <p:cNvPr id="17" name="Footer Placeholder 2"/>
          <p:cNvSpPr>
            <a:spLocks noGrp="1"/>
          </p:cNvSpPr>
          <p:nvPr>
            <p:ph type="ftr" sz="quarter" idx="11"/>
          </p:nvPr>
        </p:nvSpPr>
        <p:spPr>
          <a:xfrm>
            <a:off x="3429000" y="6096000"/>
            <a:ext cx="2895600" cy="457200"/>
          </a:xfrm>
          <a:noFill/>
        </p:spPr>
        <p:txBody>
          <a:bodyPr/>
          <a:lstStyle>
            <a:lvl1pPr>
              <a:defRPr sz="2800">
                <a:solidFill>
                  <a:schemeClr val="tx1"/>
                </a:solidFill>
                <a:latin typeface="Times New Roman" charset="0"/>
                <a:ea typeface="ＭＳ Ｐゴシック" charset="0"/>
                <a:cs typeface="ＭＳ Ｐゴシック" charset="0"/>
              </a:defRPr>
            </a:lvl1pPr>
            <a:lvl2pPr marL="742950" indent="-285750">
              <a:defRPr sz="2800">
                <a:solidFill>
                  <a:schemeClr val="tx1"/>
                </a:solidFill>
                <a:latin typeface="Times New Roman" charset="0"/>
                <a:ea typeface="ＭＳ Ｐゴシック" charset="0"/>
              </a:defRPr>
            </a:lvl2pPr>
            <a:lvl3pPr marL="1143000" indent="-228600">
              <a:defRPr sz="2800">
                <a:solidFill>
                  <a:schemeClr val="tx1"/>
                </a:solidFill>
                <a:latin typeface="Times New Roman" charset="0"/>
                <a:ea typeface="ＭＳ Ｐゴシック" charset="0"/>
              </a:defRPr>
            </a:lvl3pPr>
            <a:lvl4pPr marL="1600200" indent="-228600">
              <a:defRPr sz="2800">
                <a:solidFill>
                  <a:schemeClr val="tx1"/>
                </a:solidFill>
                <a:latin typeface="Times New Roman" charset="0"/>
                <a:ea typeface="ＭＳ Ｐゴシック" charset="0"/>
              </a:defRPr>
            </a:lvl4pPr>
            <a:lvl5pPr marL="2057400" indent="-22860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r>
              <a:rPr lang="en-US" sz="1400">
                <a:solidFill>
                  <a:srgbClr val="EEECE1"/>
                </a:solidFill>
              </a:rPr>
              <a:t>Y. U. Sasidhar</a:t>
            </a:r>
          </a:p>
        </p:txBody>
      </p:sp>
      <p:pic>
        <p:nvPicPr>
          <p:cNvPr id="19" name="Picture 2" descr="H-atom-2s-co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2126639"/>
            <a:ext cx="6629400" cy="45789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 name="Text Box 5"/>
          <p:cNvSpPr txBox="1">
            <a:spLocks noChangeArrowheads="1"/>
          </p:cNvSpPr>
          <p:nvPr/>
        </p:nvSpPr>
        <p:spPr bwMode="auto">
          <a:xfrm>
            <a:off x="3565525" y="5476875"/>
            <a:ext cx="617538"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prstClr val="black"/>
                </a:solidFill>
                <a:latin typeface="Calibri"/>
              </a:rPr>
              <a:t>x/a</a:t>
            </a:r>
          </a:p>
        </p:txBody>
      </p:sp>
      <p:sp>
        <p:nvSpPr>
          <p:cNvPr id="22" name="Line 6"/>
          <p:cNvSpPr>
            <a:spLocks noChangeShapeType="1"/>
          </p:cNvSpPr>
          <p:nvPr/>
        </p:nvSpPr>
        <p:spPr bwMode="auto">
          <a:xfrm>
            <a:off x="4343400" y="5791200"/>
            <a:ext cx="914400" cy="0"/>
          </a:xfrm>
          <a:prstGeom prst="line">
            <a:avLst/>
          </a:prstGeom>
          <a:noFill/>
          <a:ln w="38100">
            <a:solidFill>
              <a:srgbClr val="F214D2"/>
            </a:solidFill>
            <a:round/>
            <a:headEnd type="none" w="sm" len="sm"/>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23" name="Text Box 7"/>
          <p:cNvSpPr txBox="1">
            <a:spLocks noChangeArrowheads="1"/>
          </p:cNvSpPr>
          <p:nvPr/>
        </p:nvSpPr>
        <p:spPr bwMode="auto">
          <a:xfrm>
            <a:off x="609600" y="5105400"/>
            <a:ext cx="617538"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a:solidFill>
                  <a:prstClr val="black"/>
                </a:solidFill>
                <a:latin typeface="Calibri"/>
              </a:rPr>
              <a:t>y/a</a:t>
            </a:r>
          </a:p>
        </p:txBody>
      </p:sp>
      <p:sp>
        <p:nvSpPr>
          <p:cNvPr id="24" name="Line 8"/>
          <p:cNvSpPr>
            <a:spLocks noChangeShapeType="1"/>
          </p:cNvSpPr>
          <p:nvPr/>
        </p:nvSpPr>
        <p:spPr bwMode="auto">
          <a:xfrm flipV="1">
            <a:off x="762000" y="4191000"/>
            <a:ext cx="0" cy="914400"/>
          </a:xfrm>
          <a:prstGeom prst="line">
            <a:avLst/>
          </a:prstGeom>
          <a:noFill/>
          <a:ln w="38100">
            <a:solidFill>
              <a:srgbClr val="F214D2"/>
            </a:solidFill>
            <a:round/>
            <a:headEnd type="none" w="sm" len="sm"/>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25" name="Line 9"/>
          <p:cNvSpPr>
            <a:spLocks noChangeShapeType="1"/>
          </p:cNvSpPr>
          <p:nvPr/>
        </p:nvSpPr>
        <p:spPr bwMode="auto">
          <a:xfrm flipV="1">
            <a:off x="4114800" y="4267200"/>
            <a:ext cx="3429000" cy="381000"/>
          </a:xfrm>
          <a:prstGeom prst="line">
            <a:avLst/>
          </a:prstGeom>
          <a:noFill/>
          <a:ln w="57150">
            <a:solidFill>
              <a:srgbClr val="FF3300"/>
            </a:solidFill>
            <a:round/>
            <a:headEnd type="arrow"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26" name="Oval 13"/>
          <p:cNvSpPr>
            <a:spLocks noChangeArrowheads="1"/>
          </p:cNvSpPr>
          <p:nvPr/>
        </p:nvSpPr>
        <p:spPr bwMode="auto">
          <a:xfrm>
            <a:off x="7543800" y="4724400"/>
            <a:ext cx="1219200" cy="1143000"/>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27" name="Oval 14"/>
          <p:cNvSpPr>
            <a:spLocks noChangeArrowheads="1"/>
          </p:cNvSpPr>
          <p:nvPr/>
        </p:nvSpPr>
        <p:spPr bwMode="auto">
          <a:xfrm>
            <a:off x="8001000" y="5105400"/>
            <a:ext cx="381000" cy="381000"/>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dirty="0">
                <a:solidFill>
                  <a:prstClr val="black"/>
                </a:solidFill>
                <a:latin typeface="Calibri"/>
              </a:rPr>
              <a:t>+</a:t>
            </a:r>
          </a:p>
        </p:txBody>
      </p:sp>
      <p:sp>
        <p:nvSpPr>
          <p:cNvPr id="28" name="Text Box 16"/>
          <p:cNvSpPr txBox="1">
            <a:spLocks noChangeArrowheads="1"/>
          </p:cNvSpPr>
          <p:nvPr/>
        </p:nvSpPr>
        <p:spPr bwMode="auto">
          <a:xfrm>
            <a:off x="7680325" y="5019675"/>
            <a:ext cx="303213"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prstClr val="black"/>
                </a:solidFill>
                <a:latin typeface="Calibri"/>
              </a:rPr>
              <a:t>-</a:t>
            </a:r>
          </a:p>
        </p:txBody>
      </p:sp>
      <p:sp>
        <p:nvSpPr>
          <p:cNvPr id="29" name="Line 18"/>
          <p:cNvSpPr>
            <a:spLocks noChangeShapeType="1"/>
          </p:cNvSpPr>
          <p:nvPr/>
        </p:nvSpPr>
        <p:spPr bwMode="auto">
          <a:xfrm>
            <a:off x="5486400" y="1828800"/>
            <a:ext cx="1981200" cy="2286000"/>
          </a:xfrm>
          <a:prstGeom prst="line">
            <a:avLst/>
          </a:prstGeom>
          <a:noFill/>
          <a:ln w="38100">
            <a:solidFill>
              <a:srgbClr val="FF3300"/>
            </a:solidFill>
            <a:round/>
            <a:headEnd type="arrow" w="med" len="med"/>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30" name="Text Box 19"/>
          <p:cNvSpPr txBox="1">
            <a:spLocks noChangeArrowheads="1"/>
          </p:cNvSpPr>
          <p:nvPr/>
        </p:nvSpPr>
        <p:spPr bwMode="auto">
          <a:xfrm>
            <a:off x="7007225" y="3886200"/>
            <a:ext cx="1793661" cy="461665"/>
          </a:xfrm>
          <a:prstGeom prst="rect">
            <a:avLst/>
          </a:prstGeom>
          <a:solidFill>
            <a:srgbClr val="DDDDDD"/>
          </a:solidFill>
          <a:ln>
            <a:noFill/>
          </a:ln>
          <a:effectLst/>
          <a:extLs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i="1" dirty="0">
                <a:solidFill>
                  <a:prstClr val="black"/>
                </a:solidFill>
                <a:latin typeface="Georgia"/>
                <a:cs typeface="Georgia"/>
              </a:rPr>
              <a:t>radial node</a:t>
            </a:r>
            <a:endParaRPr lang="en-US" sz="2400" dirty="0">
              <a:solidFill>
                <a:prstClr val="black"/>
              </a:solidFill>
              <a:latin typeface="Georgia"/>
              <a:cs typeface="Georgia"/>
            </a:endParaRPr>
          </a:p>
        </p:txBody>
      </p:sp>
      <p:sp>
        <p:nvSpPr>
          <p:cNvPr id="31" name="Footer Placeholder 2"/>
          <p:cNvSpPr txBox="1">
            <a:spLocks/>
          </p:cNvSpPr>
          <p:nvPr/>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prstClr val="black">
                    <a:tint val="75000"/>
                  </a:prstClr>
                </a:solidFill>
                <a:latin typeface="Calibri"/>
              </a:rPr>
              <a:t>Y. U. Sasidhar</a:t>
            </a:r>
            <a:endParaRPr lang="en-US" dirty="0">
              <a:solidFill>
                <a:prstClr val="black">
                  <a:tint val="75000"/>
                </a:prstClr>
              </a:solidFill>
              <a:latin typeface="Calibri"/>
            </a:endParaRPr>
          </a:p>
        </p:txBody>
      </p:sp>
      <p:pic>
        <p:nvPicPr>
          <p:cNvPr id="32" name="Picture 31" descr="surfaceplot3.jpg"/>
          <p:cNvPicPr>
            <a:picLocks noChangeAspect="1"/>
          </p:cNvPicPr>
          <p:nvPr/>
        </p:nvPicPr>
        <p:blipFill rotWithShape="1">
          <a:blip r:embed="rId6" cstate="print"/>
          <a:srcRect l="53513" t="52724" r="32749" b="30722"/>
          <a:stretch/>
        </p:blipFill>
        <p:spPr>
          <a:xfrm>
            <a:off x="-43427" y="1828800"/>
            <a:ext cx="3320027" cy="2250259"/>
          </a:xfrm>
          <a:prstGeom prst="rect">
            <a:avLst/>
          </a:prstGeom>
        </p:spPr>
      </p:pic>
      <p:graphicFrame>
        <p:nvGraphicFramePr>
          <p:cNvPr id="7" name="Object 4"/>
          <p:cNvGraphicFramePr>
            <a:graphicFrameLocks noChangeAspect="1"/>
          </p:cNvGraphicFramePr>
          <p:nvPr>
            <p:extLst>
              <p:ext uri="{D42A27DB-BD31-4B8C-83A1-F6EECF244321}">
                <p14:modId xmlns:p14="http://schemas.microsoft.com/office/powerpoint/2010/main" val="2215292705"/>
              </p:ext>
            </p:extLst>
          </p:nvPr>
        </p:nvGraphicFramePr>
        <p:xfrm>
          <a:off x="1098550" y="914400"/>
          <a:ext cx="6826250" cy="917575"/>
        </p:xfrm>
        <a:graphic>
          <a:graphicData uri="http://schemas.openxmlformats.org/presentationml/2006/ole">
            <mc:AlternateContent xmlns:mc="http://schemas.openxmlformats.org/markup-compatibility/2006">
              <mc:Choice xmlns:v="urn:schemas-microsoft-com:vml" Requires="v">
                <p:oleObj name="Equation" r:id="rId7" imgW="3873500" imgH="520700" progId="Equation.3">
                  <p:embed/>
                </p:oleObj>
              </mc:Choice>
              <mc:Fallback>
                <p:oleObj name="Equation" r:id="rId7" imgW="3873500" imgH="520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8550" y="914400"/>
                        <a:ext cx="6826250" cy="917575"/>
                      </a:xfrm>
                      <a:prstGeom prst="rect">
                        <a:avLst/>
                      </a:prstGeom>
                      <a:solidFill>
                        <a:srgbClr val="DDDDDD"/>
                      </a:solidFill>
                      <a:ln>
                        <a:noFill/>
                      </a:ln>
                      <a:effectLst>
                        <a:outerShdw blurRad="63500" dist="107763" dir="13500000" algn="ctr" rotWithShape="0">
                          <a:srgbClr val="000000">
                            <a:alpha val="74997"/>
                          </a:srgbClr>
                        </a:outerShdw>
                      </a:effectLst>
                      <a:extLs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2687127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3</a:t>
            </a:r>
            <a:r>
              <a:rPr lang="en-US" sz="2400" b="1" i="1" u="sng" dirty="0">
                <a:solidFill>
                  <a:srgbClr val="3333FF"/>
                </a:solidFill>
                <a:effectLst>
                  <a:outerShdw blurRad="38100" dist="38100" dir="2700000" algn="tl">
                    <a:srgbClr val="000000">
                      <a:alpha val="43137"/>
                    </a:srgbClr>
                  </a:outerShdw>
                </a:effectLst>
                <a:latin typeface="Georgia" pitchFamily="18" charset="0"/>
                <a:sym typeface="Symbol"/>
              </a:rPr>
              <a:t>s</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orbital</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
        <p:nvSpPr>
          <p:cNvPr id="20" name="Footer Placeholder 2"/>
          <p:cNvSpPr>
            <a:spLocks noGrp="1"/>
          </p:cNvSpPr>
          <p:nvPr>
            <p:ph type="ftr" sz="quarter" idx="11"/>
          </p:nvPr>
        </p:nvSpPr>
        <p:spPr>
          <a:xfrm>
            <a:off x="3429000" y="5291137"/>
            <a:ext cx="2895600" cy="457200"/>
          </a:xfrm>
          <a:noFill/>
        </p:spPr>
        <p:txBody>
          <a:bodyPr/>
          <a:lstStyle>
            <a:lvl1pPr>
              <a:defRPr sz="2800">
                <a:solidFill>
                  <a:schemeClr val="tx1"/>
                </a:solidFill>
                <a:latin typeface="Times New Roman" charset="0"/>
                <a:ea typeface="ＭＳ Ｐゴシック" charset="0"/>
                <a:cs typeface="ＭＳ Ｐゴシック" charset="0"/>
              </a:defRPr>
            </a:lvl1pPr>
            <a:lvl2pPr marL="742950" indent="-285750">
              <a:defRPr sz="2800">
                <a:solidFill>
                  <a:schemeClr val="tx1"/>
                </a:solidFill>
                <a:latin typeface="Times New Roman" charset="0"/>
                <a:ea typeface="ＭＳ Ｐゴシック" charset="0"/>
              </a:defRPr>
            </a:lvl2pPr>
            <a:lvl3pPr marL="1143000" indent="-228600">
              <a:defRPr sz="2800">
                <a:solidFill>
                  <a:schemeClr val="tx1"/>
                </a:solidFill>
                <a:latin typeface="Times New Roman" charset="0"/>
                <a:ea typeface="ＭＳ Ｐゴシック" charset="0"/>
              </a:defRPr>
            </a:lvl3pPr>
            <a:lvl4pPr marL="1600200" indent="-228600">
              <a:defRPr sz="2800">
                <a:solidFill>
                  <a:schemeClr val="tx1"/>
                </a:solidFill>
                <a:latin typeface="Times New Roman" charset="0"/>
                <a:ea typeface="ＭＳ Ｐゴシック" charset="0"/>
              </a:defRPr>
            </a:lvl4pPr>
            <a:lvl5pPr marL="2057400" indent="-22860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r>
              <a:rPr lang="en-US" sz="1400">
                <a:solidFill>
                  <a:srgbClr val="EEECE1"/>
                </a:solidFill>
              </a:rPr>
              <a:t>Y. U. Sasidhar</a:t>
            </a:r>
          </a:p>
        </p:txBody>
      </p:sp>
      <p:graphicFrame>
        <p:nvGraphicFramePr>
          <p:cNvPr id="31" name="Object 5"/>
          <p:cNvGraphicFramePr>
            <a:graphicFrameLocks noChangeAspect="1"/>
          </p:cNvGraphicFramePr>
          <p:nvPr>
            <p:extLst>
              <p:ext uri="{D42A27DB-BD31-4B8C-83A1-F6EECF244321}">
                <p14:modId xmlns:p14="http://schemas.microsoft.com/office/powerpoint/2010/main" val="1102863651"/>
              </p:ext>
            </p:extLst>
          </p:nvPr>
        </p:nvGraphicFramePr>
        <p:xfrm>
          <a:off x="1146175" y="882650"/>
          <a:ext cx="7205663" cy="847725"/>
        </p:xfrm>
        <a:graphic>
          <a:graphicData uri="http://schemas.openxmlformats.org/presentationml/2006/ole">
            <mc:AlternateContent xmlns:mc="http://schemas.openxmlformats.org/markup-compatibility/2006">
              <mc:Choice xmlns:v="urn:schemas-microsoft-com:vml" Requires="v">
                <p:oleObj name="Equation" r:id="rId2" imgW="4089400" imgH="482600" progId="Equation.3">
                  <p:embed/>
                </p:oleObj>
              </mc:Choice>
              <mc:Fallback>
                <p:oleObj name="Equation" r:id="rId2" imgW="4089400" imgH="482600" progId="Equation.3">
                  <p:embed/>
                  <p:pic>
                    <p:nvPicPr>
                      <p:cNvPr id="0" name=""/>
                      <p:cNvPicPr>
                        <a:picLocks noChangeAspect="1" noChangeArrowheads="1"/>
                      </p:cNvPicPr>
                      <p:nvPr/>
                    </p:nvPicPr>
                    <p:blipFill>
                      <a:blip r:embed="rId3"/>
                      <a:srcRect/>
                      <a:stretch>
                        <a:fillRect/>
                      </a:stretch>
                    </p:blipFill>
                    <p:spPr bwMode="auto">
                      <a:xfrm>
                        <a:off x="1146175" y="882650"/>
                        <a:ext cx="7205663" cy="847725"/>
                      </a:xfrm>
                      <a:prstGeom prst="rect">
                        <a:avLst/>
                      </a:prstGeom>
                      <a:solidFill>
                        <a:srgbClr val="DDDDDD"/>
                      </a:solidFill>
                      <a:ln>
                        <a:noFill/>
                      </a:ln>
                      <a:effectLst>
                        <a:outerShdw blurRad="63500" dist="107763" dir="13500000" algn="ctr" rotWithShape="0">
                          <a:srgbClr val="000000">
                            <a:alpha val="74997"/>
                          </a:srgbClr>
                        </a:outerShdw>
                      </a:effectLst>
                      <a:extLs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pic>
        <p:nvPicPr>
          <p:cNvPr id="32" name="Picture 7" descr="H-atom-3s-radi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928812"/>
            <a:ext cx="5257800" cy="3743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3" name="Text Box 8"/>
          <p:cNvSpPr txBox="1">
            <a:spLocks noChangeArrowheads="1"/>
          </p:cNvSpPr>
          <p:nvPr/>
        </p:nvSpPr>
        <p:spPr bwMode="auto">
          <a:xfrm>
            <a:off x="6232525" y="5229225"/>
            <a:ext cx="598488"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1">
                <a:solidFill>
                  <a:prstClr val="black"/>
                </a:solidFill>
                <a:latin typeface="Calibri"/>
              </a:rPr>
              <a:t>r/a</a:t>
            </a:r>
            <a:endParaRPr lang="en-US">
              <a:solidFill>
                <a:prstClr val="black"/>
              </a:solidFill>
              <a:latin typeface="Calibri"/>
            </a:endParaRPr>
          </a:p>
        </p:txBody>
      </p:sp>
      <p:sp>
        <p:nvSpPr>
          <p:cNvPr id="34" name="Line 9"/>
          <p:cNvSpPr>
            <a:spLocks noChangeShapeType="1"/>
          </p:cNvSpPr>
          <p:nvPr/>
        </p:nvSpPr>
        <p:spPr bwMode="auto">
          <a:xfrm>
            <a:off x="6781800" y="5519737"/>
            <a:ext cx="457200" cy="0"/>
          </a:xfrm>
          <a:prstGeom prst="line">
            <a:avLst/>
          </a:prstGeom>
          <a:noFill/>
          <a:ln w="28575">
            <a:solidFill>
              <a:schemeClr val="tx1"/>
            </a:solidFill>
            <a:round/>
            <a:headEnd type="none" w="sm" len="sm"/>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35" name="Line 12"/>
          <p:cNvSpPr>
            <a:spLocks noChangeShapeType="1"/>
          </p:cNvSpPr>
          <p:nvPr/>
        </p:nvSpPr>
        <p:spPr bwMode="auto">
          <a:xfrm flipV="1">
            <a:off x="1676400" y="2700337"/>
            <a:ext cx="4800600" cy="2057400"/>
          </a:xfrm>
          <a:prstGeom prst="line">
            <a:avLst/>
          </a:prstGeom>
          <a:noFill/>
          <a:ln w="38100">
            <a:solidFill>
              <a:srgbClr val="F214D2"/>
            </a:solidFill>
            <a:round/>
            <a:headEnd type="arrow" w="med" len="med"/>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36" name="Line 13"/>
          <p:cNvSpPr>
            <a:spLocks noChangeShapeType="1"/>
          </p:cNvSpPr>
          <p:nvPr/>
        </p:nvSpPr>
        <p:spPr bwMode="auto">
          <a:xfrm flipV="1">
            <a:off x="2895600" y="2700337"/>
            <a:ext cx="3581400" cy="2057400"/>
          </a:xfrm>
          <a:prstGeom prst="line">
            <a:avLst/>
          </a:prstGeom>
          <a:noFill/>
          <a:ln w="38100">
            <a:solidFill>
              <a:srgbClr val="F214D2"/>
            </a:solidFill>
            <a:round/>
            <a:headEnd type="arrow" w="med" len="med"/>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37" name="Text Box 14"/>
          <p:cNvSpPr txBox="1">
            <a:spLocks noChangeArrowheads="1"/>
          </p:cNvSpPr>
          <p:nvPr/>
        </p:nvSpPr>
        <p:spPr bwMode="auto">
          <a:xfrm>
            <a:off x="6477000" y="2395537"/>
            <a:ext cx="1926360" cy="461665"/>
          </a:xfrm>
          <a:prstGeom prst="rect">
            <a:avLst/>
          </a:prstGeom>
          <a:solidFill>
            <a:srgbClr val="DDDDDD"/>
          </a:solidFill>
          <a:ln>
            <a:noFill/>
          </a:ln>
          <a:effectLst/>
          <a:extLs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i="1" dirty="0">
                <a:solidFill>
                  <a:prstClr val="black"/>
                </a:solidFill>
                <a:latin typeface="Georgia"/>
                <a:cs typeface="Georgia"/>
              </a:rPr>
              <a:t>radial nodes</a:t>
            </a:r>
            <a:endParaRPr lang="en-US" sz="2400" dirty="0">
              <a:solidFill>
                <a:prstClr val="black"/>
              </a:solidFill>
              <a:latin typeface="Georgia"/>
              <a:cs typeface="Georgia"/>
            </a:endParaRPr>
          </a:p>
        </p:txBody>
      </p:sp>
      <p:sp>
        <p:nvSpPr>
          <p:cNvPr id="38" name="Line 15"/>
          <p:cNvSpPr>
            <a:spLocks noChangeShapeType="1"/>
          </p:cNvSpPr>
          <p:nvPr/>
        </p:nvSpPr>
        <p:spPr bwMode="auto">
          <a:xfrm>
            <a:off x="4191000" y="1481137"/>
            <a:ext cx="304800" cy="0"/>
          </a:xfrm>
          <a:prstGeom prst="line">
            <a:avLst/>
          </a:prstGeom>
          <a:noFill/>
          <a:ln w="76200" cmpd="tri">
            <a:solidFill>
              <a:srgbClr val="F214D2"/>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39" name="Line 17"/>
          <p:cNvSpPr>
            <a:spLocks noChangeShapeType="1"/>
          </p:cNvSpPr>
          <p:nvPr/>
        </p:nvSpPr>
        <p:spPr bwMode="auto">
          <a:xfrm>
            <a:off x="4572000" y="1785937"/>
            <a:ext cx="2743200" cy="0"/>
          </a:xfrm>
          <a:prstGeom prst="line">
            <a:avLst/>
          </a:prstGeom>
          <a:noFill/>
          <a:ln w="76200" cmpd="tri">
            <a:solidFill>
              <a:srgbClr val="F214D2"/>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40" name="Line 18"/>
          <p:cNvSpPr>
            <a:spLocks noChangeShapeType="1"/>
          </p:cNvSpPr>
          <p:nvPr/>
        </p:nvSpPr>
        <p:spPr bwMode="auto">
          <a:xfrm flipH="1" flipV="1">
            <a:off x="6019800" y="1785937"/>
            <a:ext cx="457200" cy="914400"/>
          </a:xfrm>
          <a:prstGeom prst="line">
            <a:avLst/>
          </a:prstGeom>
          <a:noFill/>
          <a:ln w="38100">
            <a:solidFill>
              <a:srgbClr val="F214D2"/>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Tree>
    <p:extLst>
      <p:ext uri="{BB962C8B-B14F-4D97-AF65-F5344CB8AC3E}">
        <p14:creationId xmlns:p14="http://schemas.microsoft.com/office/powerpoint/2010/main" val="39390529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2</a:t>
            </a:r>
            <a:r>
              <a:rPr lang="en-US" sz="2400" b="1" i="1" u="sng" dirty="0">
                <a:solidFill>
                  <a:srgbClr val="3333FF"/>
                </a:solidFill>
                <a:effectLst>
                  <a:outerShdw blurRad="38100" dist="38100" dir="2700000" algn="tl">
                    <a:srgbClr val="000000">
                      <a:alpha val="43137"/>
                    </a:srgbClr>
                  </a:outerShdw>
                </a:effectLst>
                <a:latin typeface="Georgia" pitchFamily="18" charset="0"/>
                <a:sym typeface="Symbol"/>
              </a:rPr>
              <a:t>p</a:t>
            </a:r>
            <a:r>
              <a:rPr lang="en-US" sz="2400" b="1" i="1" u="sng" baseline="-25000" dirty="0">
                <a:solidFill>
                  <a:srgbClr val="3333FF"/>
                </a:solidFill>
                <a:effectLst>
                  <a:outerShdw blurRad="38100" dist="38100" dir="2700000" algn="tl">
                    <a:srgbClr val="000000">
                      <a:alpha val="43137"/>
                    </a:srgbClr>
                  </a:outerShdw>
                </a:effectLst>
                <a:latin typeface="Georgia" pitchFamily="18" charset="0"/>
                <a:sym typeface="Symbol"/>
              </a:rPr>
              <a:t>z</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orbital</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
        <p:nvSpPr>
          <p:cNvPr id="14" name="Footer Placeholder 2"/>
          <p:cNvSpPr>
            <a:spLocks noGrp="1"/>
          </p:cNvSpPr>
          <p:nvPr>
            <p:ph type="ftr" sz="quarter" idx="11"/>
          </p:nvPr>
        </p:nvSpPr>
        <p:spPr>
          <a:xfrm>
            <a:off x="3429000" y="5791200"/>
            <a:ext cx="2895600" cy="457200"/>
          </a:xfrm>
          <a:noFill/>
        </p:spPr>
        <p:txBody>
          <a:bodyPr/>
          <a:lstStyle>
            <a:lvl1pPr>
              <a:defRPr sz="2800">
                <a:solidFill>
                  <a:schemeClr val="tx1"/>
                </a:solidFill>
                <a:latin typeface="Times New Roman" charset="0"/>
                <a:ea typeface="ＭＳ Ｐゴシック" charset="0"/>
                <a:cs typeface="ＭＳ Ｐゴシック" charset="0"/>
              </a:defRPr>
            </a:lvl1pPr>
            <a:lvl2pPr marL="742950" indent="-285750">
              <a:defRPr sz="2800">
                <a:solidFill>
                  <a:schemeClr val="tx1"/>
                </a:solidFill>
                <a:latin typeface="Times New Roman" charset="0"/>
                <a:ea typeface="ＭＳ Ｐゴシック" charset="0"/>
              </a:defRPr>
            </a:lvl2pPr>
            <a:lvl3pPr marL="1143000" indent="-228600">
              <a:defRPr sz="2800">
                <a:solidFill>
                  <a:schemeClr val="tx1"/>
                </a:solidFill>
                <a:latin typeface="Times New Roman" charset="0"/>
                <a:ea typeface="ＭＳ Ｐゴシック" charset="0"/>
              </a:defRPr>
            </a:lvl3pPr>
            <a:lvl4pPr marL="1600200" indent="-228600">
              <a:defRPr sz="2800">
                <a:solidFill>
                  <a:schemeClr val="tx1"/>
                </a:solidFill>
                <a:latin typeface="Times New Roman" charset="0"/>
                <a:ea typeface="ＭＳ Ｐゴシック" charset="0"/>
              </a:defRPr>
            </a:lvl4pPr>
            <a:lvl5pPr marL="2057400" indent="-22860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r>
              <a:rPr lang="en-US" sz="2400">
                <a:solidFill>
                  <a:srgbClr val="EEECE1"/>
                </a:solidFill>
                <a:latin typeface="Georgia"/>
                <a:cs typeface="Georgia"/>
              </a:rPr>
              <a:t>Y. U. Sasidhar</a:t>
            </a:r>
          </a:p>
        </p:txBody>
      </p:sp>
      <p:graphicFrame>
        <p:nvGraphicFramePr>
          <p:cNvPr id="15" name="Object 3"/>
          <p:cNvGraphicFramePr>
            <a:graphicFrameLocks noChangeAspect="1"/>
          </p:cNvGraphicFramePr>
          <p:nvPr>
            <p:extLst>
              <p:ext uri="{D42A27DB-BD31-4B8C-83A1-F6EECF244321}">
                <p14:modId xmlns:p14="http://schemas.microsoft.com/office/powerpoint/2010/main" val="2805124419"/>
              </p:ext>
            </p:extLst>
          </p:nvPr>
        </p:nvGraphicFramePr>
        <p:xfrm>
          <a:off x="990600" y="990600"/>
          <a:ext cx="5334000" cy="935038"/>
        </p:xfrm>
        <a:graphic>
          <a:graphicData uri="http://schemas.openxmlformats.org/presentationml/2006/ole">
            <mc:AlternateContent xmlns:mc="http://schemas.openxmlformats.org/markup-compatibility/2006">
              <mc:Choice xmlns:v="urn:schemas-microsoft-com:vml" Requires="v">
                <p:oleObj name="Equation" r:id="rId2" imgW="2971800" imgH="520700" progId="Equation.3">
                  <p:embed/>
                </p:oleObj>
              </mc:Choice>
              <mc:Fallback>
                <p:oleObj name="Equation" r:id="rId2" imgW="2971800" imgH="5207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990600"/>
                        <a:ext cx="5334000" cy="9350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6" name="Line 4"/>
          <p:cNvSpPr>
            <a:spLocks noChangeShapeType="1"/>
          </p:cNvSpPr>
          <p:nvPr/>
        </p:nvSpPr>
        <p:spPr bwMode="auto">
          <a:xfrm>
            <a:off x="3581400" y="1676400"/>
            <a:ext cx="228600" cy="0"/>
          </a:xfrm>
          <a:prstGeom prst="line">
            <a:avLst/>
          </a:prstGeom>
          <a:noFill/>
          <a:ln w="76200" cmpd="tri">
            <a:solidFill>
              <a:srgbClr val="F214D2"/>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17" name="Freeform 5"/>
          <p:cNvSpPr>
            <a:spLocks/>
          </p:cNvSpPr>
          <p:nvPr/>
        </p:nvSpPr>
        <p:spPr bwMode="auto">
          <a:xfrm>
            <a:off x="5943600" y="1066800"/>
            <a:ext cx="1371600" cy="228600"/>
          </a:xfrm>
          <a:custGeom>
            <a:avLst/>
            <a:gdLst>
              <a:gd name="T0" fmla="*/ 0 w 864"/>
              <a:gd name="T1" fmla="*/ 144 h 144"/>
              <a:gd name="T2" fmla="*/ 384 w 864"/>
              <a:gd name="T3" fmla="*/ 0 h 144"/>
              <a:gd name="T4" fmla="*/ 864 w 864"/>
              <a:gd name="T5" fmla="*/ 144 h 144"/>
            </a:gdLst>
            <a:ahLst/>
            <a:cxnLst>
              <a:cxn ang="0">
                <a:pos x="T0" y="T1"/>
              </a:cxn>
              <a:cxn ang="0">
                <a:pos x="T2" y="T3"/>
              </a:cxn>
              <a:cxn ang="0">
                <a:pos x="T4" y="T5"/>
              </a:cxn>
            </a:cxnLst>
            <a:rect l="0" t="0" r="r" b="b"/>
            <a:pathLst>
              <a:path w="864" h="144">
                <a:moveTo>
                  <a:pt x="0" y="144"/>
                </a:moveTo>
                <a:cubicBezTo>
                  <a:pt x="120" y="72"/>
                  <a:pt x="240" y="0"/>
                  <a:pt x="384" y="0"/>
                </a:cubicBezTo>
                <a:cubicBezTo>
                  <a:pt x="528" y="0"/>
                  <a:pt x="696" y="72"/>
                  <a:pt x="864" y="144"/>
                </a:cubicBezTo>
              </a:path>
            </a:pathLst>
          </a:custGeom>
          <a:noFill/>
          <a:ln w="38100" cap="flat" cmpd="sng">
            <a:solidFill>
              <a:srgbClr val="F214D2"/>
            </a:solidFill>
            <a:prstDash val="solid"/>
            <a:round/>
            <a:headEnd type="arrow" w="med" len="med"/>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18" name="Text Box 6"/>
          <p:cNvSpPr txBox="1">
            <a:spLocks noChangeArrowheads="1"/>
          </p:cNvSpPr>
          <p:nvPr/>
        </p:nvSpPr>
        <p:spPr bwMode="auto">
          <a:xfrm>
            <a:off x="6858000" y="1219200"/>
            <a:ext cx="2351926"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b="1" i="1" dirty="0">
                <a:solidFill>
                  <a:prstClr val="black"/>
                </a:solidFill>
                <a:latin typeface="Georgia"/>
                <a:cs typeface="Georgia"/>
              </a:rPr>
              <a:t>Angular Part</a:t>
            </a:r>
            <a:endParaRPr lang="en-US" sz="2400" dirty="0">
              <a:solidFill>
                <a:prstClr val="black"/>
              </a:solidFill>
              <a:latin typeface="Georgia"/>
              <a:cs typeface="Georgia"/>
            </a:endParaRPr>
          </a:p>
        </p:txBody>
      </p:sp>
      <p:graphicFrame>
        <p:nvGraphicFramePr>
          <p:cNvPr id="19" name="Object 7"/>
          <p:cNvGraphicFramePr>
            <a:graphicFrameLocks noChangeAspect="1"/>
          </p:cNvGraphicFramePr>
          <p:nvPr>
            <p:extLst>
              <p:ext uri="{D42A27DB-BD31-4B8C-83A1-F6EECF244321}">
                <p14:modId xmlns:p14="http://schemas.microsoft.com/office/powerpoint/2010/main" val="664473572"/>
              </p:ext>
            </p:extLst>
          </p:nvPr>
        </p:nvGraphicFramePr>
        <p:xfrm>
          <a:off x="7124700" y="1676400"/>
          <a:ext cx="1257300" cy="285750"/>
        </p:xfrm>
        <a:graphic>
          <a:graphicData uri="http://schemas.openxmlformats.org/presentationml/2006/ole">
            <mc:AlternateContent xmlns:mc="http://schemas.openxmlformats.org/markup-compatibility/2006">
              <mc:Choice xmlns:v="urn:schemas-microsoft-com:vml" Requires="v">
                <p:oleObj name="Equation" r:id="rId4" imgW="838200" imgH="190500" progId="Equation.3">
                  <p:embed/>
                </p:oleObj>
              </mc:Choice>
              <mc:Fallback>
                <p:oleObj name="Equation" r:id="rId4" imgW="838200" imgH="1905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24700" y="1676400"/>
                        <a:ext cx="1257300" cy="285750"/>
                      </a:xfrm>
                      <a:prstGeom prst="rect">
                        <a:avLst/>
                      </a:prstGeom>
                      <a:solidFill>
                        <a:srgbClr val="DDDDDD"/>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1" name="Text Box 8"/>
          <p:cNvSpPr txBox="1">
            <a:spLocks noChangeArrowheads="1"/>
          </p:cNvSpPr>
          <p:nvPr/>
        </p:nvSpPr>
        <p:spPr bwMode="auto">
          <a:xfrm>
            <a:off x="1050925" y="2586335"/>
            <a:ext cx="6799908"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i="1" dirty="0">
                <a:solidFill>
                  <a:prstClr val="black"/>
                </a:solidFill>
                <a:latin typeface="Georgia"/>
                <a:cs typeface="Georgia"/>
              </a:rPr>
              <a:t>Radial Part starts with a zero at r=0; so does </a:t>
            </a:r>
            <a:r>
              <a:rPr lang="en-US" sz="2400" i="1" dirty="0">
                <a:solidFill>
                  <a:prstClr val="black"/>
                </a:solidFill>
                <a:latin typeface="Georgia"/>
                <a:cs typeface="Georgia"/>
                <a:sym typeface="Symbol" charset="0"/>
              </a:rPr>
              <a:t></a:t>
            </a:r>
            <a:endParaRPr lang="en-US" sz="2400" dirty="0">
              <a:solidFill>
                <a:prstClr val="black"/>
              </a:solidFill>
              <a:latin typeface="Georgia"/>
              <a:cs typeface="Georgia"/>
            </a:endParaRPr>
          </a:p>
        </p:txBody>
      </p:sp>
      <p:graphicFrame>
        <p:nvGraphicFramePr>
          <p:cNvPr id="22" name="Object 9"/>
          <p:cNvGraphicFramePr>
            <a:graphicFrameLocks noChangeAspect="1"/>
          </p:cNvGraphicFramePr>
          <p:nvPr>
            <p:extLst>
              <p:ext uri="{D42A27DB-BD31-4B8C-83A1-F6EECF244321}">
                <p14:modId xmlns:p14="http://schemas.microsoft.com/office/powerpoint/2010/main" val="3116189267"/>
              </p:ext>
            </p:extLst>
          </p:nvPr>
        </p:nvGraphicFramePr>
        <p:xfrm>
          <a:off x="1143000" y="3200400"/>
          <a:ext cx="5410200" cy="550863"/>
        </p:xfrm>
        <a:graphic>
          <a:graphicData uri="http://schemas.openxmlformats.org/presentationml/2006/ole">
            <mc:AlternateContent xmlns:mc="http://schemas.openxmlformats.org/markup-compatibility/2006">
              <mc:Choice xmlns:v="urn:schemas-microsoft-com:vml" Requires="v">
                <p:oleObj name="Equation" r:id="rId6" imgW="2971800" imgH="304800" progId="Equation.3">
                  <p:embed/>
                </p:oleObj>
              </mc:Choice>
              <mc:Fallback>
                <p:oleObj name="Equation" r:id="rId6" imgW="2971800" imgH="304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3000" y="3200400"/>
                        <a:ext cx="5410200" cy="5508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3" name="Line 10"/>
          <p:cNvSpPr>
            <a:spLocks noChangeShapeType="1"/>
          </p:cNvSpPr>
          <p:nvPr/>
        </p:nvSpPr>
        <p:spPr bwMode="auto">
          <a:xfrm>
            <a:off x="4114800" y="3733800"/>
            <a:ext cx="533400" cy="0"/>
          </a:xfrm>
          <a:prstGeom prst="line">
            <a:avLst/>
          </a:prstGeom>
          <a:noFill/>
          <a:ln w="76200" cmpd="tri">
            <a:solidFill>
              <a:srgbClr val="F214D2"/>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graphicFrame>
        <p:nvGraphicFramePr>
          <p:cNvPr id="25" name="Object 13"/>
          <p:cNvGraphicFramePr>
            <a:graphicFrameLocks noChangeAspect="1"/>
          </p:cNvGraphicFramePr>
          <p:nvPr>
            <p:extLst>
              <p:ext uri="{D42A27DB-BD31-4B8C-83A1-F6EECF244321}">
                <p14:modId xmlns:p14="http://schemas.microsoft.com/office/powerpoint/2010/main" val="2760286380"/>
              </p:ext>
            </p:extLst>
          </p:nvPr>
        </p:nvGraphicFramePr>
        <p:xfrm>
          <a:off x="5562600" y="6337300"/>
          <a:ext cx="609600" cy="368300"/>
        </p:xfrm>
        <a:graphic>
          <a:graphicData uri="http://schemas.openxmlformats.org/presentationml/2006/ole">
            <mc:AlternateContent xmlns:mc="http://schemas.openxmlformats.org/markup-compatibility/2006">
              <mc:Choice xmlns:v="urn:schemas-microsoft-com:vml" Requires="v">
                <p:oleObj name="Equation" r:id="rId8" imgW="317225" imgH="190335" progId="Equation.3">
                  <p:embed/>
                </p:oleObj>
              </mc:Choice>
              <mc:Fallback>
                <p:oleObj name="Equation" r:id="rId8" imgW="317225" imgH="190335"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62600" y="6337300"/>
                        <a:ext cx="609600" cy="3683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6" name="Line 14"/>
          <p:cNvSpPr>
            <a:spLocks noChangeShapeType="1"/>
          </p:cNvSpPr>
          <p:nvPr/>
        </p:nvSpPr>
        <p:spPr bwMode="auto">
          <a:xfrm>
            <a:off x="6248400" y="6553200"/>
            <a:ext cx="304800" cy="0"/>
          </a:xfrm>
          <a:prstGeom prst="line">
            <a:avLst/>
          </a:prstGeom>
          <a:noFill/>
          <a:ln w="38100">
            <a:solidFill>
              <a:srgbClr val="F214D2"/>
            </a:solidFill>
            <a:round/>
            <a:headEnd type="none" w="sm" len="sm"/>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27" name="Line 15"/>
          <p:cNvSpPr>
            <a:spLocks noChangeShapeType="1"/>
          </p:cNvSpPr>
          <p:nvPr/>
        </p:nvSpPr>
        <p:spPr bwMode="auto">
          <a:xfrm flipV="1">
            <a:off x="304800" y="3810000"/>
            <a:ext cx="0" cy="1219200"/>
          </a:xfrm>
          <a:prstGeom prst="line">
            <a:avLst/>
          </a:prstGeom>
          <a:noFill/>
          <a:ln w="38100">
            <a:solidFill>
              <a:srgbClr val="F214D2"/>
            </a:solidFill>
            <a:round/>
            <a:headEnd type="none" w="sm" len="sm"/>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28" name="Text Box 16"/>
          <p:cNvSpPr txBox="1">
            <a:spLocks noChangeArrowheads="1"/>
          </p:cNvSpPr>
          <p:nvPr/>
        </p:nvSpPr>
        <p:spPr bwMode="auto">
          <a:xfrm>
            <a:off x="3944529" y="3962400"/>
            <a:ext cx="2456271" cy="461665"/>
          </a:xfrm>
          <a:prstGeom prst="rect">
            <a:avLst/>
          </a:prstGeom>
          <a:solidFill>
            <a:srgbClr val="DDDDDD"/>
          </a:solidFill>
          <a:ln w="12700">
            <a:solidFill>
              <a:srgbClr val="F214D2"/>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i="1">
                <a:solidFill>
                  <a:prstClr val="black"/>
                </a:solidFill>
                <a:latin typeface="Georgia"/>
                <a:cs typeface="Georgia"/>
              </a:rPr>
              <a:t>No radial node !</a:t>
            </a:r>
            <a:endParaRPr lang="en-US" sz="2400">
              <a:solidFill>
                <a:prstClr val="black"/>
              </a:solidFill>
              <a:latin typeface="Georgia"/>
              <a:cs typeface="Georgia"/>
            </a:endParaRPr>
          </a:p>
        </p:txBody>
      </p:sp>
      <p:sp>
        <p:nvSpPr>
          <p:cNvPr id="29" name="Text Box 17"/>
          <p:cNvSpPr txBox="1">
            <a:spLocks noChangeArrowheads="1"/>
          </p:cNvSpPr>
          <p:nvPr/>
        </p:nvSpPr>
        <p:spPr bwMode="auto">
          <a:xfrm>
            <a:off x="838200" y="1600200"/>
            <a:ext cx="1089292"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i="1">
                <a:solidFill>
                  <a:prstClr val="black"/>
                </a:solidFill>
                <a:latin typeface="Georgia"/>
                <a:cs typeface="Georgia"/>
              </a:rPr>
              <a:t>(2,1,0)</a:t>
            </a:r>
            <a:endParaRPr lang="en-US" sz="2400">
              <a:solidFill>
                <a:prstClr val="black"/>
              </a:solidFill>
              <a:latin typeface="Georgia"/>
              <a:cs typeface="Georgia"/>
            </a:endParaRPr>
          </a:p>
        </p:txBody>
      </p:sp>
      <p:sp>
        <p:nvSpPr>
          <p:cNvPr id="30" name="Footer Placeholder 2"/>
          <p:cNvSpPr txBox="1">
            <a:spLocks/>
          </p:cNvSpPr>
          <p:nvPr/>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prstClr val="black">
                    <a:tint val="75000"/>
                  </a:prstClr>
                </a:solidFill>
                <a:latin typeface="Calibri"/>
              </a:rPr>
              <a:t>Y. U. Sasidhar</a:t>
            </a:r>
            <a:endParaRPr lang="en-US" dirty="0">
              <a:solidFill>
                <a:prstClr val="black">
                  <a:tint val="75000"/>
                </a:prstClr>
              </a:solidFill>
              <a:latin typeface="Calibri"/>
            </a:endParaRPr>
          </a:p>
        </p:txBody>
      </p:sp>
      <p:pic>
        <p:nvPicPr>
          <p:cNvPr id="20" name="Picture 19" descr="surfaceplot5.jpg"/>
          <p:cNvPicPr>
            <a:picLocks noChangeAspect="1"/>
          </p:cNvPicPr>
          <p:nvPr/>
        </p:nvPicPr>
        <p:blipFill>
          <a:blip r:embed="rId10" cstate="print"/>
          <a:srcRect l="36667" t="29383" r="48402" b="50000"/>
          <a:stretch>
            <a:fillRect/>
          </a:stretch>
        </p:blipFill>
        <p:spPr>
          <a:xfrm>
            <a:off x="5867400" y="3627133"/>
            <a:ext cx="3276600" cy="2545067"/>
          </a:xfrm>
          <a:prstGeom prst="rect">
            <a:avLst/>
          </a:prstGeom>
        </p:spPr>
      </p:pic>
      <p:pic>
        <p:nvPicPr>
          <p:cNvPr id="24" name="Picture 11" descr="H-atom_R2p_radia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8600" y="3862388"/>
            <a:ext cx="6029325" cy="2386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7108960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Line 4"/>
          <p:cNvSpPr>
            <a:spLocks noChangeShapeType="1"/>
          </p:cNvSpPr>
          <p:nvPr/>
        </p:nvSpPr>
        <p:spPr bwMode="auto">
          <a:xfrm>
            <a:off x="3581400" y="1676400"/>
            <a:ext cx="228600" cy="0"/>
          </a:xfrm>
          <a:prstGeom prst="line">
            <a:avLst/>
          </a:prstGeom>
          <a:noFill/>
          <a:ln w="76200" cmpd="tri">
            <a:solidFill>
              <a:srgbClr val="F214D2"/>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17" name="Freeform 5"/>
          <p:cNvSpPr>
            <a:spLocks/>
          </p:cNvSpPr>
          <p:nvPr/>
        </p:nvSpPr>
        <p:spPr bwMode="auto">
          <a:xfrm>
            <a:off x="5943600" y="1066800"/>
            <a:ext cx="1371600" cy="228600"/>
          </a:xfrm>
          <a:custGeom>
            <a:avLst/>
            <a:gdLst>
              <a:gd name="T0" fmla="*/ 0 w 864"/>
              <a:gd name="T1" fmla="*/ 144 h 144"/>
              <a:gd name="T2" fmla="*/ 384 w 864"/>
              <a:gd name="T3" fmla="*/ 0 h 144"/>
              <a:gd name="T4" fmla="*/ 864 w 864"/>
              <a:gd name="T5" fmla="*/ 144 h 144"/>
            </a:gdLst>
            <a:ahLst/>
            <a:cxnLst>
              <a:cxn ang="0">
                <a:pos x="T0" y="T1"/>
              </a:cxn>
              <a:cxn ang="0">
                <a:pos x="T2" y="T3"/>
              </a:cxn>
              <a:cxn ang="0">
                <a:pos x="T4" y="T5"/>
              </a:cxn>
            </a:cxnLst>
            <a:rect l="0" t="0" r="r" b="b"/>
            <a:pathLst>
              <a:path w="864" h="144">
                <a:moveTo>
                  <a:pt x="0" y="144"/>
                </a:moveTo>
                <a:cubicBezTo>
                  <a:pt x="120" y="72"/>
                  <a:pt x="240" y="0"/>
                  <a:pt x="384" y="0"/>
                </a:cubicBezTo>
                <a:cubicBezTo>
                  <a:pt x="528" y="0"/>
                  <a:pt x="696" y="72"/>
                  <a:pt x="864" y="144"/>
                </a:cubicBezTo>
              </a:path>
            </a:pathLst>
          </a:custGeom>
          <a:noFill/>
          <a:ln w="38100" cap="flat" cmpd="sng">
            <a:solidFill>
              <a:srgbClr val="F214D2"/>
            </a:solidFill>
            <a:prstDash val="solid"/>
            <a:round/>
            <a:headEnd type="arrow" w="med" len="med"/>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18" name="Text Box 6"/>
          <p:cNvSpPr txBox="1">
            <a:spLocks noChangeArrowheads="1"/>
          </p:cNvSpPr>
          <p:nvPr/>
        </p:nvSpPr>
        <p:spPr bwMode="auto">
          <a:xfrm>
            <a:off x="6858000" y="1219200"/>
            <a:ext cx="2351926"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b="1" i="1" dirty="0">
                <a:solidFill>
                  <a:prstClr val="black"/>
                </a:solidFill>
                <a:latin typeface="Georgia"/>
                <a:cs typeface="Georgia"/>
              </a:rPr>
              <a:t>Angular Part</a:t>
            </a:r>
            <a:endParaRPr lang="en-US" sz="2400" dirty="0">
              <a:solidFill>
                <a:prstClr val="black"/>
              </a:solidFill>
              <a:latin typeface="Georgia"/>
              <a:cs typeface="Georgia"/>
            </a:endParaRPr>
          </a:p>
        </p:txBody>
      </p:sp>
      <p:graphicFrame>
        <p:nvGraphicFramePr>
          <p:cNvPr id="19" name="Object 7"/>
          <p:cNvGraphicFramePr>
            <a:graphicFrameLocks noChangeAspect="1"/>
          </p:cNvGraphicFramePr>
          <p:nvPr>
            <p:extLst>
              <p:ext uri="{D42A27DB-BD31-4B8C-83A1-F6EECF244321}">
                <p14:modId xmlns:p14="http://schemas.microsoft.com/office/powerpoint/2010/main" val="2603172180"/>
              </p:ext>
            </p:extLst>
          </p:nvPr>
        </p:nvGraphicFramePr>
        <p:xfrm>
          <a:off x="7124700" y="1676400"/>
          <a:ext cx="1257300" cy="285750"/>
        </p:xfrm>
        <a:graphic>
          <a:graphicData uri="http://schemas.openxmlformats.org/presentationml/2006/ole">
            <mc:AlternateContent xmlns:mc="http://schemas.openxmlformats.org/markup-compatibility/2006">
              <mc:Choice xmlns:v="urn:schemas-microsoft-com:vml" Requires="v">
                <p:oleObj name="Equation" r:id="rId2" imgW="838200" imgH="190500" progId="Equation.3">
                  <p:embed/>
                </p:oleObj>
              </mc:Choice>
              <mc:Fallback>
                <p:oleObj name="Equation" r:id="rId2" imgW="838200" imgH="1905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4700" y="1676400"/>
                        <a:ext cx="1257300" cy="285750"/>
                      </a:xfrm>
                      <a:prstGeom prst="rect">
                        <a:avLst/>
                      </a:prstGeom>
                      <a:solidFill>
                        <a:srgbClr val="DDDDDD"/>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9" name="Text Box 17"/>
          <p:cNvSpPr txBox="1">
            <a:spLocks noChangeArrowheads="1"/>
          </p:cNvSpPr>
          <p:nvPr/>
        </p:nvSpPr>
        <p:spPr bwMode="auto">
          <a:xfrm>
            <a:off x="838200" y="1600200"/>
            <a:ext cx="1089292"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i="1">
                <a:solidFill>
                  <a:prstClr val="black"/>
                </a:solidFill>
                <a:latin typeface="Georgia"/>
                <a:cs typeface="Georgia"/>
              </a:rPr>
              <a:t>(2,1,0)</a:t>
            </a:r>
            <a:endParaRPr lang="en-US" sz="2400">
              <a:solidFill>
                <a:prstClr val="black"/>
              </a:solidFill>
              <a:latin typeface="Georgia"/>
              <a:cs typeface="Georgia"/>
            </a:endParaRPr>
          </a:p>
        </p:txBody>
      </p:sp>
      <p:pic>
        <p:nvPicPr>
          <p:cNvPr id="20" name="Picture 2" descr="H-atom-3p-zx-cont-su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223" y="2087880"/>
            <a:ext cx="7696200" cy="46177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 name="Text Box 4"/>
          <p:cNvSpPr txBox="1">
            <a:spLocks noChangeArrowheads="1"/>
          </p:cNvSpPr>
          <p:nvPr/>
        </p:nvSpPr>
        <p:spPr bwMode="auto">
          <a:xfrm>
            <a:off x="2895600" y="6096000"/>
            <a:ext cx="336027" cy="461665"/>
          </a:xfrm>
          <a:prstGeom prst="rect">
            <a:avLst/>
          </a:prstGeom>
          <a:solidFill>
            <a:srgbClr val="DDDDDD"/>
          </a:solidFill>
          <a:ln>
            <a:noFill/>
          </a:ln>
          <a:effectLst/>
          <a:extLs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defRPr/>
            </a:pPr>
            <a:r>
              <a:rPr lang="en-US" sz="2400" dirty="0">
                <a:solidFill>
                  <a:prstClr val="black"/>
                </a:solidFill>
                <a:latin typeface="Georgia"/>
                <a:cs typeface="Georgia"/>
              </a:rPr>
              <a:t>Z</a:t>
            </a:r>
          </a:p>
        </p:txBody>
      </p:sp>
      <p:sp>
        <p:nvSpPr>
          <p:cNvPr id="31" name="Text Box 5"/>
          <p:cNvSpPr txBox="1">
            <a:spLocks noChangeArrowheads="1"/>
          </p:cNvSpPr>
          <p:nvPr/>
        </p:nvSpPr>
        <p:spPr bwMode="auto">
          <a:xfrm>
            <a:off x="7176241" y="5632081"/>
            <a:ext cx="369231" cy="461665"/>
          </a:xfrm>
          <a:prstGeom prst="rect">
            <a:avLst/>
          </a:prstGeom>
          <a:solidFill>
            <a:srgbClr val="DDDDDD"/>
          </a:solidFill>
          <a:ln>
            <a:noFill/>
          </a:ln>
          <a:effectLst/>
          <a:extLs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defRPr/>
            </a:pPr>
            <a:r>
              <a:rPr lang="en-US" sz="2400">
                <a:solidFill>
                  <a:prstClr val="black"/>
                </a:solidFill>
                <a:latin typeface="Georgia"/>
                <a:cs typeface="Georgia"/>
              </a:rPr>
              <a:t>X</a:t>
            </a:r>
          </a:p>
        </p:txBody>
      </p:sp>
      <p:sp>
        <p:nvSpPr>
          <p:cNvPr id="12" name="Rectangle 11"/>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2</a:t>
            </a:r>
            <a:r>
              <a:rPr lang="en-US" sz="2400" b="1" i="1" u="sng" dirty="0">
                <a:solidFill>
                  <a:srgbClr val="3333FF"/>
                </a:solidFill>
                <a:effectLst>
                  <a:outerShdw blurRad="38100" dist="38100" dir="2700000" algn="tl">
                    <a:srgbClr val="000000">
                      <a:alpha val="43137"/>
                    </a:srgbClr>
                  </a:outerShdw>
                </a:effectLst>
                <a:latin typeface="Georgia" pitchFamily="18" charset="0"/>
                <a:sym typeface="Symbol"/>
              </a:rPr>
              <a:t>p</a:t>
            </a:r>
            <a:r>
              <a:rPr lang="en-US" sz="2400" b="1" i="1" u="sng" baseline="-25000" dirty="0">
                <a:solidFill>
                  <a:srgbClr val="3333FF"/>
                </a:solidFill>
                <a:effectLst>
                  <a:outerShdw blurRad="38100" dist="38100" dir="2700000" algn="tl">
                    <a:srgbClr val="000000">
                      <a:alpha val="43137"/>
                    </a:srgbClr>
                  </a:outerShdw>
                </a:effectLst>
                <a:latin typeface="Georgia" pitchFamily="18" charset="0"/>
                <a:sym typeface="Symbol"/>
              </a:rPr>
              <a:t>z</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orbital</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graphicFrame>
        <p:nvGraphicFramePr>
          <p:cNvPr id="13" name="Object 3"/>
          <p:cNvGraphicFramePr>
            <a:graphicFrameLocks noChangeAspect="1"/>
          </p:cNvGraphicFramePr>
          <p:nvPr>
            <p:extLst>
              <p:ext uri="{D42A27DB-BD31-4B8C-83A1-F6EECF244321}">
                <p14:modId xmlns:p14="http://schemas.microsoft.com/office/powerpoint/2010/main" val="4084266930"/>
              </p:ext>
            </p:extLst>
          </p:nvPr>
        </p:nvGraphicFramePr>
        <p:xfrm>
          <a:off x="990600" y="990600"/>
          <a:ext cx="5334000" cy="935038"/>
        </p:xfrm>
        <a:graphic>
          <a:graphicData uri="http://schemas.openxmlformats.org/presentationml/2006/ole">
            <mc:AlternateContent xmlns:mc="http://schemas.openxmlformats.org/markup-compatibility/2006">
              <mc:Choice xmlns:v="urn:schemas-microsoft-com:vml" Requires="v">
                <p:oleObj name="Equation" r:id="rId5" imgW="2971800" imgH="520700" progId="Equation.3">
                  <p:embed/>
                </p:oleObj>
              </mc:Choice>
              <mc:Fallback>
                <p:oleObj name="Equation" r:id="rId5" imgW="2971800" imgH="520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990600"/>
                        <a:ext cx="5334000" cy="9350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4" name="Footer Placeholder 2"/>
          <p:cNvSpPr>
            <a:spLocks noGrp="1"/>
          </p:cNvSpPr>
          <p:nvPr>
            <p:ph type="ftr" sz="quarter" idx="11"/>
          </p:nvPr>
        </p:nvSpPr>
        <p:spPr>
          <a:xfrm>
            <a:off x="3124200" y="6356350"/>
            <a:ext cx="2895600" cy="365125"/>
          </a:xfrm>
        </p:spPr>
        <p:txBody>
          <a:bodyPr/>
          <a:lstStyle/>
          <a:p>
            <a:r>
              <a:rPr lang="en-US" dirty="0">
                <a:solidFill>
                  <a:prstClr val="black">
                    <a:tint val="75000"/>
                  </a:prstClr>
                </a:solidFill>
                <a:latin typeface="Calibri"/>
              </a:rPr>
              <a:t>Y. U. </a:t>
            </a:r>
            <a:r>
              <a:rPr lang="en-US" dirty="0" err="1">
                <a:solidFill>
                  <a:prstClr val="black">
                    <a:tint val="75000"/>
                  </a:prstClr>
                </a:solidFill>
                <a:latin typeface="Calibri"/>
              </a:rPr>
              <a:t>Sasidhar</a:t>
            </a:r>
            <a:endParaRPr lang="en-US" dirty="0">
              <a:solidFill>
                <a:prstClr val="black">
                  <a:tint val="75000"/>
                </a:prstClr>
              </a:solidFill>
              <a:latin typeface="Calibri"/>
            </a:endParaRPr>
          </a:p>
        </p:txBody>
      </p:sp>
    </p:spTree>
    <p:extLst>
      <p:ext uri="{BB962C8B-B14F-4D97-AF65-F5344CB8AC3E}">
        <p14:creationId xmlns:p14="http://schemas.microsoft.com/office/powerpoint/2010/main" val="21891252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atom-3p-cont-z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88987"/>
            <a:ext cx="9144000" cy="6373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ext Box 3"/>
          <p:cNvSpPr txBox="1">
            <a:spLocks noChangeArrowheads="1"/>
          </p:cNvSpPr>
          <p:nvPr/>
        </p:nvSpPr>
        <p:spPr bwMode="auto">
          <a:xfrm>
            <a:off x="3717925" y="6499522"/>
            <a:ext cx="674884" cy="461665"/>
          </a:xfrm>
          <a:prstGeom prst="rect">
            <a:avLst/>
          </a:prstGeom>
          <a:solidFill>
            <a:srgbClr val="DDDDDD"/>
          </a:solidFill>
          <a:ln>
            <a:noFill/>
          </a:ln>
          <a:effectLst/>
          <a:extLs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b="1" dirty="0">
                <a:solidFill>
                  <a:prstClr val="black"/>
                </a:solidFill>
                <a:latin typeface="Georgia"/>
                <a:cs typeface="Georgia"/>
              </a:rPr>
              <a:t>z/a</a:t>
            </a:r>
            <a:endParaRPr lang="en-US" sz="2400" dirty="0">
              <a:solidFill>
                <a:prstClr val="black"/>
              </a:solidFill>
              <a:latin typeface="Georgia"/>
              <a:cs typeface="Georgia"/>
            </a:endParaRPr>
          </a:p>
        </p:txBody>
      </p:sp>
      <p:sp>
        <p:nvSpPr>
          <p:cNvPr id="4" name="Text Box 5"/>
          <p:cNvSpPr txBox="1">
            <a:spLocks noChangeArrowheads="1"/>
          </p:cNvSpPr>
          <p:nvPr/>
        </p:nvSpPr>
        <p:spPr bwMode="auto">
          <a:xfrm>
            <a:off x="8213725" y="3598862"/>
            <a:ext cx="694120" cy="461665"/>
          </a:xfrm>
          <a:prstGeom prst="rect">
            <a:avLst/>
          </a:prstGeom>
          <a:solidFill>
            <a:srgbClr val="DDDDDD"/>
          </a:solidFill>
          <a:ln>
            <a:noFill/>
          </a:ln>
          <a:effectLst/>
          <a:extLs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b="1">
                <a:solidFill>
                  <a:prstClr val="black"/>
                </a:solidFill>
                <a:latin typeface="Georgia"/>
                <a:cs typeface="Georgia"/>
              </a:rPr>
              <a:t>x/a</a:t>
            </a:r>
            <a:endParaRPr lang="en-US" sz="2400">
              <a:solidFill>
                <a:prstClr val="black"/>
              </a:solidFill>
              <a:latin typeface="Georgia"/>
              <a:cs typeface="Georgia"/>
            </a:endParaRPr>
          </a:p>
        </p:txBody>
      </p:sp>
      <p:sp>
        <p:nvSpPr>
          <p:cNvPr id="5" name="Line 6"/>
          <p:cNvSpPr>
            <a:spLocks noChangeShapeType="1"/>
          </p:cNvSpPr>
          <p:nvPr/>
        </p:nvSpPr>
        <p:spPr bwMode="auto">
          <a:xfrm>
            <a:off x="4343400" y="6756400"/>
            <a:ext cx="990600" cy="0"/>
          </a:xfrm>
          <a:prstGeom prst="line">
            <a:avLst/>
          </a:prstGeom>
          <a:noFill/>
          <a:ln w="38100">
            <a:solidFill>
              <a:srgbClr val="F214D2"/>
            </a:solidFill>
            <a:round/>
            <a:headEnd type="none" w="sm" len="sm"/>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6" name="Line 7"/>
          <p:cNvSpPr>
            <a:spLocks noChangeShapeType="1"/>
          </p:cNvSpPr>
          <p:nvPr/>
        </p:nvSpPr>
        <p:spPr bwMode="auto">
          <a:xfrm flipV="1">
            <a:off x="9144000" y="3455987"/>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7" name="Line 8"/>
          <p:cNvSpPr>
            <a:spLocks noChangeShapeType="1"/>
          </p:cNvSpPr>
          <p:nvPr/>
        </p:nvSpPr>
        <p:spPr bwMode="auto">
          <a:xfrm flipV="1">
            <a:off x="7848600" y="3532187"/>
            <a:ext cx="0" cy="838200"/>
          </a:xfrm>
          <a:prstGeom prst="line">
            <a:avLst/>
          </a:prstGeom>
          <a:noFill/>
          <a:ln w="38100">
            <a:solidFill>
              <a:srgbClr val="F214D2"/>
            </a:solidFill>
            <a:round/>
            <a:headEnd type="none" w="sm" len="sm"/>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8" name="Text Box 9"/>
          <p:cNvSpPr txBox="1">
            <a:spLocks noChangeArrowheads="1"/>
          </p:cNvSpPr>
          <p:nvPr/>
        </p:nvSpPr>
        <p:spPr bwMode="auto">
          <a:xfrm>
            <a:off x="4724400" y="2008187"/>
            <a:ext cx="2166165" cy="830997"/>
          </a:xfrm>
          <a:prstGeom prst="rect">
            <a:avLst/>
          </a:prstGeom>
          <a:solidFill>
            <a:srgbClr val="DDDDDD"/>
          </a:solidFill>
          <a:ln>
            <a:noFill/>
          </a:ln>
          <a:effectLst/>
          <a:extLs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i="1">
                <a:solidFill>
                  <a:prstClr val="black"/>
                </a:solidFill>
                <a:latin typeface="Georgia"/>
                <a:cs typeface="Georgia"/>
              </a:rPr>
              <a:t>Angular node</a:t>
            </a:r>
          </a:p>
          <a:p>
            <a:pPr>
              <a:defRPr/>
            </a:pPr>
            <a:r>
              <a:rPr lang="en-US" sz="2400" i="1">
                <a:solidFill>
                  <a:prstClr val="black"/>
                </a:solidFill>
                <a:latin typeface="Georgia"/>
                <a:cs typeface="Georgia"/>
              </a:rPr>
              <a:t>z=0</a:t>
            </a:r>
          </a:p>
        </p:txBody>
      </p:sp>
      <p:sp>
        <p:nvSpPr>
          <p:cNvPr id="9" name="Line 10"/>
          <p:cNvSpPr>
            <a:spLocks noChangeShapeType="1"/>
          </p:cNvSpPr>
          <p:nvPr/>
        </p:nvSpPr>
        <p:spPr bwMode="auto">
          <a:xfrm flipH="1">
            <a:off x="3962400" y="2312987"/>
            <a:ext cx="762000" cy="0"/>
          </a:xfrm>
          <a:prstGeom prst="line">
            <a:avLst/>
          </a:prstGeom>
          <a:noFill/>
          <a:ln w="38100">
            <a:solidFill>
              <a:srgbClr val="F214D2"/>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11" name="Text Box 13"/>
          <p:cNvSpPr txBox="1">
            <a:spLocks noChangeArrowheads="1"/>
          </p:cNvSpPr>
          <p:nvPr/>
        </p:nvSpPr>
        <p:spPr bwMode="auto">
          <a:xfrm>
            <a:off x="4187825" y="3675062"/>
            <a:ext cx="382587"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a:solidFill>
                  <a:prstClr val="black"/>
                </a:solidFill>
                <a:latin typeface="Georgia"/>
                <a:cs typeface="Georgia"/>
              </a:rPr>
              <a:t>+</a:t>
            </a:r>
          </a:p>
        </p:txBody>
      </p:sp>
      <p:sp>
        <p:nvSpPr>
          <p:cNvPr id="12" name="Text Box 14"/>
          <p:cNvSpPr txBox="1">
            <a:spLocks noChangeArrowheads="1"/>
          </p:cNvSpPr>
          <p:nvPr/>
        </p:nvSpPr>
        <p:spPr bwMode="auto">
          <a:xfrm>
            <a:off x="3260725" y="3532187"/>
            <a:ext cx="382587"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a:solidFill>
                  <a:prstClr val="black"/>
                </a:solidFill>
                <a:latin typeface="Georgia"/>
                <a:cs typeface="Georgia"/>
              </a:rPr>
              <a:t>_</a:t>
            </a:r>
          </a:p>
        </p:txBody>
      </p:sp>
      <p:sp>
        <p:nvSpPr>
          <p:cNvPr id="13" name="Text Box 15"/>
          <p:cNvSpPr txBox="1">
            <a:spLocks noChangeArrowheads="1"/>
          </p:cNvSpPr>
          <p:nvPr/>
        </p:nvSpPr>
        <p:spPr bwMode="auto">
          <a:xfrm>
            <a:off x="4479925" y="5056187"/>
            <a:ext cx="2067023" cy="461665"/>
          </a:xfrm>
          <a:prstGeom prst="rect">
            <a:avLst/>
          </a:prstGeom>
          <a:solidFill>
            <a:srgbClr val="DDDDDD"/>
          </a:solidFill>
          <a:ln>
            <a:noFill/>
          </a:ln>
          <a:effectLst/>
          <a:extLs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i="1">
                <a:solidFill>
                  <a:prstClr val="black"/>
                </a:solidFill>
                <a:latin typeface="Georgia"/>
                <a:cs typeface="Georgia"/>
              </a:rPr>
              <a:t>+ ve contours</a:t>
            </a:r>
            <a:endParaRPr lang="en-US" sz="2400">
              <a:solidFill>
                <a:prstClr val="black"/>
              </a:solidFill>
              <a:latin typeface="Georgia"/>
              <a:cs typeface="Georgia"/>
            </a:endParaRPr>
          </a:p>
        </p:txBody>
      </p:sp>
      <p:sp>
        <p:nvSpPr>
          <p:cNvPr id="14" name="Text Box 16"/>
          <p:cNvSpPr txBox="1">
            <a:spLocks noChangeArrowheads="1"/>
          </p:cNvSpPr>
          <p:nvPr/>
        </p:nvSpPr>
        <p:spPr bwMode="auto">
          <a:xfrm>
            <a:off x="1524000" y="5056187"/>
            <a:ext cx="1984218" cy="461665"/>
          </a:xfrm>
          <a:prstGeom prst="rect">
            <a:avLst/>
          </a:prstGeom>
          <a:solidFill>
            <a:srgbClr val="DDDDDD"/>
          </a:solidFill>
          <a:ln>
            <a:noFill/>
          </a:ln>
          <a:effectLst/>
          <a:extLs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i="1">
                <a:solidFill>
                  <a:prstClr val="black"/>
                </a:solidFill>
                <a:latin typeface="Georgia"/>
                <a:cs typeface="Georgia"/>
              </a:rPr>
              <a:t>- ve contours</a:t>
            </a:r>
            <a:endParaRPr lang="en-US" sz="2400">
              <a:solidFill>
                <a:prstClr val="black"/>
              </a:solidFill>
              <a:latin typeface="Georgia"/>
              <a:cs typeface="Georgia"/>
            </a:endParaRPr>
          </a:p>
        </p:txBody>
      </p:sp>
      <p:sp>
        <p:nvSpPr>
          <p:cNvPr id="15" name="Text Box 17"/>
          <p:cNvSpPr txBox="1">
            <a:spLocks noChangeArrowheads="1"/>
          </p:cNvSpPr>
          <p:nvPr/>
        </p:nvSpPr>
        <p:spPr bwMode="auto">
          <a:xfrm>
            <a:off x="974725" y="2379662"/>
            <a:ext cx="1751182" cy="461665"/>
          </a:xfrm>
          <a:prstGeom prst="rect">
            <a:avLst/>
          </a:prstGeom>
          <a:solidFill>
            <a:srgbClr val="DDDDDD"/>
          </a:solidFill>
          <a:ln>
            <a:noFill/>
          </a:ln>
          <a:effectLst/>
          <a:extLs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i="1">
                <a:solidFill>
                  <a:prstClr val="black"/>
                </a:solidFill>
                <a:latin typeface="Georgia"/>
                <a:cs typeface="Georgia"/>
              </a:rPr>
              <a:t>same value</a:t>
            </a:r>
            <a:endParaRPr lang="en-US" sz="2400">
              <a:solidFill>
                <a:prstClr val="black"/>
              </a:solidFill>
              <a:latin typeface="Georgia"/>
              <a:cs typeface="Georgia"/>
            </a:endParaRPr>
          </a:p>
        </p:txBody>
      </p:sp>
      <p:sp>
        <p:nvSpPr>
          <p:cNvPr id="16" name="Line 19"/>
          <p:cNvSpPr>
            <a:spLocks noChangeShapeType="1"/>
          </p:cNvSpPr>
          <p:nvPr/>
        </p:nvSpPr>
        <p:spPr bwMode="auto">
          <a:xfrm>
            <a:off x="2743200" y="2617787"/>
            <a:ext cx="381000" cy="457200"/>
          </a:xfrm>
          <a:prstGeom prst="line">
            <a:avLst/>
          </a:prstGeom>
          <a:noFill/>
          <a:ln w="38100">
            <a:solidFill>
              <a:srgbClr val="F214D2"/>
            </a:solidFill>
            <a:round/>
            <a:headEnd type="none" w="sm" len="sm"/>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17" name="Line 20"/>
          <p:cNvSpPr>
            <a:spLocks noChangeShapeType="1"/>
          </p:cNvSpPr>
          <p:nvPr/>
        </p:nvSpPr>
        <p:spPr bwMode="auto">
          <a:xfrm>
            <a:off x="2743200" y="2617787"/>
            <a:ext cx="1905000" cy="457200"/>
          </a:xfrm>
          <a:prstGeom prst="line">
            <a:avLst/>
          </a:prstGeom>
          <a:noFill/>
          <a:ln w="38100">
            <a:solidFill>
              <a:srgbClr val="F214D2"/>
            </a:solidFill>
            <a:round/>
            <a:headEnd type="none" w="sm" len="sm"/>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pic>
        <p:nvPicPr>
          <p:cNvPr id="20" name="Picture 23" descr="H-atom-2p-lob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4294187"/>
            <a:ext cx="1438275" cy="1885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 name="Rectangle 21"/>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2</a:t>
            </a:r>
            <a:r>
              <a:rPr lang="en-US" sz="2400" b="1" i="1" u="sng" dirty="0">
                <a:solidFill>
                  <a:srgbClr val="3333FF"/>
                </a:solidFill>
                <a:effectLst>
                  <a:outerShdw blurRad="38100" dist="38100" dir="2700000" algn="tl">
                    <a:srgbClr val="000000">
                      <a:alpha val="43137"/>
                    </a:srgbClr>
                  </a:outerShdw>
                </a:effectLst>
                <a:latin typeface="Georgia" pitchFamily="18" charset="0"/>
                <a:sym typeface="Symbol"/>
              </a:rPr>
              <a:t>p</a:t>
            </a:r>
            <a:r>
              <a:rPr lang="en-US" sz="2400" b="1" i="1" u="sng" baseline="-25000" dirty="0">
                <a:solidFill>
                  <a:srgbClr val="3333FF"/>
                </a:solidFill>
                <a:effectLst>
                  <a:outerShdw blurRad="38100" dist="38100" dir="2700000" algn="tl">
                    <a:srgbClr val="000000">
                      <a:alpha val="43137"/>
                    </a:srgbClr>
                  </a:outerShdw>
                </a:effectLst>
                <a:latin typeface="Georgia" pitchFamily="18" charset="0"/>
                <a:sym typeface="Symbol"/>
              </a:rPr>
              <a:t>z</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orbital</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graphicFrame>
        <p:nvGraphicFramePr>
          <p:cNvPr id="23" name="Object 3"/>
          <p:cNvGraphicFramePr>
            <a:graphicFrameLocks noChangeAspect="1"/>
          </p:cNvGraphicFramePr>
          <p:nvPr>
            <p:extLst>
              <p:ext uri="{D42A27DB-BD31-4B8C-83A1-F6EECF244321}">
                <p14:modId xmlns:p14="http://schemas.microsoft.com/office/powerpoint/2010/main" val="2835577354"/>
              </p:ext>
            </p:extLst>
          </p:nvPr>
        </p:nvGraphicFramePr>
        <p:xfrm>
          <a:off x="990600" y="990600"/>
          <a:ext cx="5334000" cy="935038"/>
        </p:xfrm>
        <a:graphic>
          <a:graphicData uri="http://schemas.openxmlformats.org/presentationml/2006/ole">
            <mc:AlternateContent xmlns:mc="http://schemas.openxmlformats.org/markup-compatibility/2006">
              <mc:Choice xmlns:v="urn:schemas-microsoft-com:vml" Requires="v">
                <p:oleObj name="Equation" r:id="rId4" imgW="2971800" imgH="520700" progId="Equation.3">
                  <p:embed/>
                </p:oleObj>
              </mc:Choice>
              <mc:Fallback>
                <p:oleObj name="Equation" r:id="rId4" imgW="2971800" imgH="5207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990600"/>
                        <a:ext cx="5334000" cy="9350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4" name="Footer Placeholder 2"/>
          <p:cNvSpPr>
            <a:spLocks noGrp="1"/>
          </p:cNvSpPr>
          <p:nvPr>
            <p:ph type="ftr" sz="quarter" idx="11"/>
          </p:nvPr>
        </p:nvSpPr>
        <p:spPr>
          <a:xfrm>
            <a:off x="3124200" y="6356350"/>
            <a:ext cx="2895600" cy="365125"/>
          </a:xfrm>
        </p:spPr>
        <p:txBody>
          <a:bodyPr/>
          <a:lstStyle/>
          <a:p>
            <a:r>
              <a:rPr lang="en-US" dirty="0">
                <a:solidFill>
                  <a:prstClr val="black">
                    <a:tint val="75000"/>
                  </a:prstClr>
                </a:solidFill>
                <a:latin typeface="Calibri"/>
              </a:rPr>
              <a:t>Y. U. </a:t>
            </a:r>
            <a:r>
              <a:rPr lang="en-US" dirty="0" err="1">
                <a:solidFill>
                  <a:prstClr val="black">
                    <a:tint val="75000"/>
                  </a:prstClr>
                </a:solidFill>
                <a:latin typeface="Calibri"/>
              </a:rPr>
              <a:t>Sasidhar</a:t>
            </a:r>
            <a:endParaRPr lang="en-US" dirty="0">
              <a:solidFill>
                <a:prstClr val="black">
                  <a:tint val="75000"/>
                </a:prstClr>
              </a:solidFill>
              <a:latin typeface="Calibri"/>
            </a:endParaRPr>
          </a:p>
        </p:txBody>
      </p:sp>
    </p:spTree>
    <p:extLst>
      <p:ext uri="{BB962C8B-B14F-4D97-AF65-F5344CB8AC3E}">
        <p14:creationId xmlns:p14="http://schemas.microsoft.com/office/powerpoint/2010/main" val="41270514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pic>
        <p:nvPicPr>
          <p:cNvPr id="48130" name="Picture 2" descr="H-atom-2p0-prob-su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87375"/>
            <a:ext cx="9144000" cy="5584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8371" name="Text Box 3"/>
          <p:cNvSpPr txBox="1">
            <a:spLocks noChangeArrowheads="1"/>
          </p:cNvSpPr>
          <p:nvPr/>
        </p:nvSpPr>
        <p:spPr bwMode="auto">
          <a:xfrm>
            <a:off x="4327525" y="2124075"/>
            <a:ext cx="384175"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2800">
                <a:solidFill>
                  <a:srgbClr val="FF3300"/>
                </a:solidFill>
                <a:latin typeface="Times New Roman" charset="0"/>
                <a:ea typeface="ＭＳ Ｐゴシック" charset="0"/>
                <a:cs typeface="ＭＳ Ｐゴシック" charset="0"/>
              </a:rPr>
              <a:t>+</a:t>
            </a:r>
          </a:p>
        </p:txBody>
      </p:sp>
      <p:sp>
        <p:nvSpPr>
          <p:cNvPr id="58372" name="Text Box 4"/>
          <p:cNvSpPr txBox="1">
            <a:spLocks noChangeArrowheads="1"/>
          </p:cNvSpPr>
          <p:nvPr/>
        </p:nvSpPr>
        <p:spPr bwMode="auto">
          <a:xfrm>
            <a:off x="4327525" y="4029075"/>
            <a:ext cx="36195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2800">
                <a:solidFill>
                  <a:srgbClr val="FF3300"/>
                </a:solidFill>
                <a:latin typeface="Times New Roman" charset="0"/>
                <a:ea typeface="ＭＳ Ｐゴシック" charset="0"/>
                <a:cs typeface="ＭＳ Ｐゴシック" charset="0"/>
              </a:rPr>
              <a:t>_</a:t>
            </a:r>
            <a:endParaRPr lang="en-US" sz="2800">
              <a:solidFill>
                <a:srgbClr val="402000"/>
              </a:solidFill>
              <a:latin typeface="Times New Roman" charset="0"/>
              <a:ea typeface="ＭＳ Ｐゴシック" charset="0"/>
              <a:cs typeface="ＭＳ Ｐゴシック" charset="0"/>
            </a:endParaRPr>
          </a:p>
        </p:txBody>
      </p:sp>
      <p:sp>
        <p:nvSpPr>
          <p:cNvPr id="58373" name="Text Box 5"/>
          <p:cNvSpPr txBox="1">
            <a:spLocks noChangeArrowheads="1"/>
          </p:cNvSpPr>
          <p:nvPr/>
        </p:nvSpPr>
        <p:spPr bwMode="auto">
          <a:xfrm>
            <a:off x="365125" y="171450"/>
            <a:ext cx="7015163"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3200" b="1" i="1">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2p</a:t>
            </a:r>
            <a:r>
              <a:rPr lang="en-US" sz="3200" b="1" i="1" baseline="-25000">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z</a:t>
            </a:r>
            <a:r>
              <a:rPr lang="en-US" sz="3200" b="1" i="1">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 orbital: Constant Probability Surface</a:t>
            </a:r>
            <a:endParaRPr lang="en-US" sz="2800">
              <a:solidFill>
                <a:srgbClr val="402000"/>
              </a:solidFill>
              <a:latin typeface="Times New Roman" charset="0"/>
              <a:ea typeface="ＭＳ Ｐゴシック" charset="0"/>
              <a:cs typeface="ＭＳ Ｐゴシック" charset="0"/>
            </a:endParaRPr>
          </a:p>
        </p:txBody>
      </p:sp>
      <p:sp>
        <p:nvSpPr>
          <p:cNvPr id="6" name="Footer Placeholder 2"/>
          <p:cNvSpPr>
            <a:spLocks noGrp="1"/>
          </p:cNvSpPr>
          <p:nvPr>
            <p:ph type="ftr" sz="quarter" idx="11"/>
          </p:nvPr>
        </p:nvSpPr>
        <p:spPr>
          <a:xfrm>
            <a:off x="3124200" y="6356350"/>
            <a:ext cx="2895600" cy="365125"/>
          </a:xfrm>
        </p:spPr>
        <p:txBody>
          <a:bodyPr/>
          <a:lstStyle/>
          <a:p>
            <a:r>
              <a:rPr lang="en-US" dirty="0">
                <a:solidFill>
                  <a:prstClr val="black">
                    <a:tint val="75000"/>
                  </a:prstClr>
                </a:solidFill>
                <a:latin typeface="Calibri"/>
                <a:ea typeface="ＭＳ Ｐゴシック"/>
              </a:rPr>
              <a:t>Y. U. </a:t>
            </a:r>
            <a:r>
              <a:rPr lang="en-US" dirty="0" err="1">
                <a:solidFill>
                  <a:prstClr val="black">
                    <a:tint val="75000"/>
                  </a:prstClr>
                </a:solidFill>
                <a:latin typeface="Calibri"/>
                <a:ea typeface="ＭＳ Ｐゴシック"/>
              </a:rPr>
              <a:t>Sasidhar</a:t>
            </a:r>
            <a:endParaRPr lang="en-US" dirty="0">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3481903724"/>
      </p:ext>
    </p:extLst>
  </p:cSld>
  <p:clrMapOvr>
    <a:masterClrMapping/>
  </p:clrMapOvr>
  <p:transition>
    <p:cut/>
    <p:sndAc>
      <p:stSnd>
        <p:snd r:embed="rId2" name="PROJCTOR.WAV"/>
      </p:stSnd>
    </p:sndAc>
  </p:transition>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pic>
        <p:nvPicPr>
          <p:cNvPr id="49154" name="Picture 2" descr="H-atom-2p0-do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2000"/>
            <a:ext cx="9144000" cy="5584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9395" name="Text Box 3"/>
          <p:cNvSpPr txBox="1">
            <a:spLocks noChangeArrowheads="1"/>
          </p:cNvSpPr>
          <p:nvPr/>
        </p:nvSpPr>
        <p:spPr bwMode="auto">
          <a:xfrm>
            <a:off x="365125" y="171450"/>
            <a:ext cx="7377113"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3200" b="1" i="1">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2p</a:t>
            </a:r>
            <a:r>
              <a:rPr lang="en-US" sz="3200" b="1" i="1" baseline="-25000">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z</a:t>
            </a:r>
            <a:r>
              <a:rPr lang="en-US" sz="3200" b="1" i="1">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 orbital:  Probability distribution as dots</a:t>
            </a:r>
            <a:endParaRPr lang="en-US" sz="2800">
              <a:solidFill>
                <a:srgbClr val="402000"/>
              </a:solidFill>
              <a:latin typeface="Times New Roman" charset="0"/>
              <a:ea typeface="ＭＳ Ｐゴシック" charset="0"/>
              <a:cs typeface="ＭＳ Ｐゴシック" charset="0"/>
            </a:endParaRPr>
          </a:p>
        </p:txBody>
      </p:sp>
      <p:sp>
        <p:nvSpPr>
          <p:cNvPr id="4" name="Footer Placeholder 2"/>
          <p:cNvSpPr>
            <a:spLocks noGrp="1"/>
          </p:cNvSpPr>
          <p:nvPr>
            <p:ph type="ftr" sz="quarter" idx="11"/>
          </p:nvPr>
        </p:nvSpPr>
        <p:spPr>
          <a:xfrm>
            <a:off x="3124200" y="6356350"/>
            <a:ext cx="2895600" cy="365125"/>
          </a:xfrm>
        </p:spPr>
        <p:txBody>
          <a:bodyPr/>
          <a:lstStyle/>
          <a:p>
            <a:r>
              <a:rPr lang="en-US" dirty="0">
                <a:solidFill>
                  <a:prstClr val="black">
                    <a:tint val="75000"/>
                  </a:prstClr>
                </a:solidFill>
                <a:latin typeface="Calibri"/>
                <a:ea typeface="ＭＳ Ｐゴシック"/>
              </a:rPr>
              <a:t>Y. U. </a:t>
            </a:r>
            <a:r>
              <a:rPr lang="en-US" dirty="0" err="1">
                <a:solidFill>
                  <a:prstClr val="black">
                    <a:tint val="75000"/>
                  </a:prstClr>
                </a:solidFill>
                <a:latin typeface="Calibri"/>
                <a:ea typeface="ＭＳ Ｐゴシック"/>
              </a:rPr>
              <a:t>Sasidhar</a:t>
            </a:r>
            <a:endParaRPr lang="en-US" dirty="0">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536984683"/>
      </p:ext>
    </p:extLst>
  </p:cSld>
  <p:clrMapOvr>
    <a:masterClrMapping/>
  </p:clrMapOvr>
  <p:transition>
    <p:cut/>
    <p:sndAc>
      <p:stSnd>
        <p:snd r:embed="rId2" name="PROJCTOR.WAV"/>
      </p:stSnd>
    </p:sndAc>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35874" name="Object 8"/>
          <p:cNvGraphicFramePr>
            <a:graphicFrameLocks noChangeAspect="1"/>
          </p:cNvGraphicFramePr>
          <p:nvPr>
            <p:extLst>
              <p:ext uri="{D42A27DB-BD31-4B8C-83A1-F6EECF244321}">
                <p14:modId xmlns:p14="http://schemas.microsoft.com/office/powerpoint/2010/main" val="2111705944"/>
              </p:ext>
            </p:extLst>
          </p:nvPr>
        </p:nvGraphicFramePr>
        <p:xfrm>
          <a:off x="1025525" y="946150"/>
          <a:ext cx="5233988" cy="2871788"/>
        </p:xfrm>
        <a:graphic>
          <a:graphicData uri="http://schemas.openxmlformats.org/presentationml/2006/ole">
            <mc:AlternateContent xmlns:mc="http://schemas.openxmlformats.org/markup-compatibility/2006">
              <mc:Choice xmlns:v="urn:schemas-microsoft-com:vml" Requires="v">
                <p:oleObj name="Equation" r:id="rId2" imgW="2997200" imgH="1638300" progId="Equation.3">
                  <p:embed/>
                </p:oleObj>
              </mc:Choice>
              <mc:Fallback>
                <p:oleObj name="Equation" r:id="rId2" imgW="2997200" imgH="1638300" progId="Equation.3">
                  <p:embed/>
                  <p:pic>
                    <p:nvPicPr>
                      <p:cNvPr id="0" name=""/>
                      <p:cNvPicPr>
                        <a:picLocks noChangeAspect="1" noChangeArrowheads="1"/>
                      </p:cNvPicPr>
                      <p:nvPr/>
                    </p:nvPicPr>
                    <p:blipFill>
                      <a:blip r:embed="rId3"/>
                      <a:srcRect/>
                      <a:stretch>
                        <a:fillRect/>
                      </a:stretch>
                    </p:blipFill>
                    <p:spPr bwMode="auto">
                      <a:xfrm>
                        <a:off x="1025525" y="946150"/>
                        <a:ext cx="5233988" cy="28717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 name="Rectangle 2"/>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2p </a:t>
            </a:r>
            <a:r>
              <a:rPr lang="en-US" sz="2400" b="1" u="sng" dirty="0" err="1">
                <a:solidFill>
                  <a:srgbClr val="3333FF"/>
                </a:solidFill>
                <a:effectLst>
                  <a:outerShdw blurRad="38100" dist="38100" dir="2700000" algn="tl">
                    <a:srgbClr val="000000">
                      <a:alpha val="43137"/>
                    </a:srgbClr>
                  </a:outerShdw>
                </a:effectLst>
                <a:latin typeface="Georgia" pitchFamily="18" charset="0"/>
                <a:sym typeface="Symbol"/>
              </a:rPr>
              <a:t>Orbitals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graphicFrame>
        <p:nvGraphicFramePr>
          <p:cNvPr id="335875" name="Object 8"/>
          <p:cNvGraphicFramePr>
            <a:graphicFrameLocks noChangeAspect="1"/>
          </p:cNvGraphicFramePr>
          <p:nvPr>
            <p:extLst>
              <p:ext uri="{D42A27DB-BD31-4B8C-83A1-F6EECF244321}">
                <p14:modId xmlns:p14="http://schemas.microsoft.com/office/powerpoint/2010/main" val="11950286"/>
              </p:ext>
            </p:extLst>
          </p:nvPr>
        </p:nvGraphicFramePr>
        <p:xfrm>
          <a:off x="1035050" y="4287838"/>
          <a:ext cx="6943725" cy="1936750"/>
        </p:xfrm>
        <a:graphic>
          <a:graphicData uri="http://schemas.openxmlformats.org/presentationml/2006/ole">
            <mc:AlternateContent xmlns:mc="http://schemas.openxmlformats.org/markup-compatibility/2006">
              <mc:Choice xmlns:v="urn:schemas-microsoft-com:vml" Requires="v">
                <p:oleObj name="Equation" r:id="rId4" imgW="3975100" imgH="1104900" progId="Equation.3">
                  <p:embed/>
                </p:oleObj>
              </mc:Choice>
              <mc:Fallback>
                <p:oleObj name="Equation" r:id="rId4" imgW="3975100" imgH="1104900" progId="Equation.3">
                  <p:embed/>
                  <p:pic>
                    <p:nvPicPr>
                      <p:cNvPr id="0" name=""/>
                      <p:cNvPicPr>
                        <a:picLocks noChangeAspect="1" noChangeArrowheads="1"/>
                      </p:cNvPicPr>
                      <p:nvPr/>
                    </p:nvPicPr>
                    <p:blipFill>
                      <a:blip r:embed="rId5"/>
                      <a:srcRect/>
                      <a:stretch>
                        <a:fillRect/>
                      </a:stretch>
                    </p:blipFill>
                    <p:spPr bwMode="auto">
                      <a:xfrm>
                        <a:off x="1035050" y="4287838"/>
                        <a:ext cx="6943725" cy="19367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 name="Rectangle 4"/>
          <p:cNvSpPr/>
          <p:nvPr/>
        </p:nvSpPr>
        <p:spPr>
          <a:xfrm>
            <a:off x="609600" y="1981200"/>
            <a:ext cx="6172200" cy="2057400"/>
          </a:xfrm>
          <a:prstGeom prst="rect">
            <a:avLst/>
          </a:prstGeom>
          <a:no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6" name="Rectangle 5"/>
          <p:cNvSpPr/>
          <p:nvPr/>
        </p:nvSpPr>
        <p:spPr>
          <a:xfrm>
            <a:off x="609600" y="4267200"/>
            <a:ext cx="7772400" cy="2057400"/>
          </a:xfrm>
          <a:prstGeom prst="rect">
            <a:avLst/>
          </a:prstGeom>
          <a:no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2" name="Rectangle 11"/>
          <p:cNvSpPr/>
          <p:nvPr/>
        </p:nvSpPr>
        <p:spPr>
          <a:xfrm>
            <a:off x="6934200" y="2514600"/>
            <a:ext cx="1905000" cy="830997"/>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sym typeface="Symbol"/>
              </a:rPr>
              <a:t>Linear </a:t>
            </a:r>
          </a:p>
          <a:p>
            <a:r>
              <a:rPr lang="en-US" sz="2400" dirty="0">
                <a:solidFill>
                  <a:prstClr val="black"/>
                </a:solidFill>
                <a:latin typeface="Georgia" pitchFamily="18" charset="0"/>
                <a:sym typeface="Symbol"/>
              </a:rPr>
              <a:t>combination</a:t>
            </a:r>
          </a:p>
        </p:txBody>
      </p:sp>
      <p:sp>
        <p:nvSpPr>
          <p:cNvPr id="2" name="Rectangle 1"/>
          <p:cNvSpPr/>
          <p:nvPr/>
        </p:nvSpPr>
        <p:spPr>
          <a:xfrm>
            <a:off x="1828800" y="4343400"/>
            <a:ext cx="4038600"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 name="Rectangle 9"/>
          <p:cNvSpPr/>
          <p:nvPr/>
        </p:nvSpPr>
        <p:spPr>
          <a:xfrm>
            <a:off x="914400" y="4419600"/>
            <a:ext cx="914400" cy="838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 name="Rectangle 12"/>
          <p:cNvSpPr/>
          <p:nvPr/>
        </p:nvSpPr>
        <p:spPr>
          <a:xfrm>
            <a:off x="5867400" y="5334000"/>
            <a:ext cx="2209800" cy="838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 name="Rectangle 13"/>
          <p:cNvSpPr/>
          <p:nvPr/>
        </p:nvSpPr>
        <p:spPr>
          <a:xfrm>
            <a:off x="1752600" y="5257800"/>
            <a:ext cx="4114800"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 name="Rectangle 14"/>
          <p:cNvSpPr/>
          <p:nvPr/>
        </p:nvSpPr>
        <p:spPr>
          <a:xfrm>
            <a:off x="838200" y="5334000"/>
            <a:ext cx="914400" cy="838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Tree>
    <p:extLst>
      <p:ext uri="{BB962C8B-B14F-4D97-AF65-F5344CB8AC3E}">
        <p14:creationId xmlns:p14="http://schemas.microsoft.com/office/powerpoint/2010/main" val="2645120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3587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xit" presetSubtype="10" fill="hold" grpId="0" nodeType="clickEffect">
                                  <p:stCondLst>
                                    <p:cond delay="0"/>
                                  </p:stCondLst>
                                  <p:childTnLst>
                                    <p:animEffect transition="out" filter="blinds(horizontal)">
                                      <p:cBhvr>
                                        <p:cTn id="20" dur="500"/>
                                        <p:tgtEl>
                                          <p:spTgt spid="2"/>
                                        </p:tgtEl>
                                      </p:cBhvr>
                                    </p:animEffect>
                                    <p:set>
                                      <p:cBhvr>
                                        <p:cTn id="21" dur="1" fill="hold">
                                          <p:stCondLst>
                                            <p:cond delay="499"/>
                                          </p:stCondLst>
                                        </p:cTn>
                                        <p:tgtEl>
                                          <p:spTgt spid="2"/>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3" presetClass="exit" presetSubtype="10" fill="hold" grpId="0" nodeType="clickEffect">
                                  <p:stCondLst>
                                    <p:cond delay="0"/>
                                  </p:stCondLst>
                                  <p:childTnLst>
                                    <p:animEffect transition="out" filter="blinds(horizontal)">
                                      <p:cBhvr>
                                        <p:cTn id="25" dur="500"/>
                                        <p:tgtEl>
                                          <p:spTgt spid="10"/>
                                        </p:tgtEl>
                                      </p:cBhvr>
                                    </p:animEffect>
                                    <p:set>
                                      <p:cBhvr>
                                        <p:cTn id="26" dur="1" fill="hold">
                                          <p:stCondLst>
                                            <p:cond delay="499"/>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3" presetClass="exit" presetSubtype="10" fill="hold" grpId="0" nodeType="clickEffect">
                                  <p:stCondLst>
                                    <p:cond delay="0"/>
                                  </p:stCondLst>
                                  <p:childTnLst>
                                    <p:animEffect transition="out" filter="blinds(horizontal)">
                                      <p:cBhvr>
                                        <p:cTn id="30" dur="500"/>
                                        <p:tgtEl>
                                          <p:spTgt spid="13"/>
                                        </p:tgtEl>
                                      </p:cBhvr>
                                    </p:animEffect>
                                    <p:set>
                                      <p:cBhvr>
                                        <p:cTn id="31" dur="1" fill="hold">
                                          <p:stCondLst>
                                            <p:cond delay="499"/>
                                          </p:stCondLst>
                                        </p:cTn>
                                        <p:tgtEl>
                                          <p:spTgt spid="13"/>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3" presetClass="exit" presetSubtype="10" fill="hold" grpId="0" nodeType="clickEffect">
                                  <p:stCondLst>
                                    <p:cond delay="0"/>
                                  </p:stCondLst>
                                  <p:childTnLst>
                                    <p:animEffect transition="out" filter="blinds(horizontal)">
                                      <p:cBhvr>
                                        <p:cTn id="35" dur="500"/>
                                        <p:tgtEl>
                                          <p:spTgt spid="14"/>
                                        </p:tgtEl>
                                      </p:cBhvr>
                                    </p:animEffect>
                                    <p:set>
                                      <p:cBhvr>
                                        <p:cTn id="36" dur="1" fill="hold">
                                          <p:stCondLst>
                                            <p:cond delay="499"/>
                                          </p:stCondLst>
                                        </p:cTn>
                                        <p:tgtEl>
                                          <p:spTgt spid="1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3" presetClass="exit" presetSubtype="10" fill="hold" grpId="0" nodeType="clickEffect">
                                  <p:stCondLst>
                                    <p:cond delay="0"/>
                                  </p:stCondLst>
                                  <p:childTnLst>
                                    <p:animEffect transition="out" filter="blinds(horizontal)">
                                      <p:cBhvr>
                                        <p:cTn id="40" dur="500"/>
                                        <p:tgtEl>
                                          <p:spTgt spid="15"/>
                                        </p:tgtEl>
                                      </p:cBhvr>
                                    </p:animEffect>
                                    <p:set>
                                      <p:cBhvr>
                                        <p:cTn id="41"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 grpId="0" animBg="1"/>
      <p:bldP spid="10" grpId="0" animBg="1"/>
      <p:bldP spid="13" grpId="0" animBg="1"/>
      <p:bldP spid="14" grpId="0" animBg="1"/>
      <p:bldP spid="1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3</a:t>
            </a:r>
            <a:r>
              <a:rPr lang="en-US" sz="2400" b="1" i="1" u="sng" dirty="0">
                <a:solidFill>
                  <a:srgbClr val="3333FF"/>
                </a:solidFill>
                <a:effectLst>
                  <a:outerShdw blurRad="38100" dist="38100" dir="2700000" algn="tl">
                    <a:srgbClr val="000000">
                      <a:alpha val="43137"/>
                    </a:srgbClr>
                  </a:outerShdw>
                </a:effectLst>
                <a:latin typeface="Georgia" pitchFamily="18" charset="0"/>
                <a:sym typeface="Symbol"/>
              </a:rPr>
              <a:t>p</a:t>
            </a:r>
            <a:r>
              <a:rPr lang="en-US" sz="2400" b="1" i="1" u="sng" baseline="-25000" dirty="0">
                <a:solidFill>
                  <a:srgbClr val="3333FF"/>
                </a:solidFill>
                <a:effectLst>
                  <a:outerShdw blurRad="38100" dist="38100" dir="2700000" algn="tl">
                    <a:srgbClr val="000000">
                      <a:alpha val="43137"/>
                    </a:srgbClr>
                  </a:outerShdw>
                </a:effectLst>
                <a:latin typeface="Georgia" pitchFamily="18" charset="0"/>
                <a:sym typeface="Symbol"/>
              </a:rPr>
              <a:t>z</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orbital</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
        <p:nvSpPr>
          <p:cNvPr id="21" name="Footer Placeholder 2"/>
          <p:cNvSpPr>
            <a:spLocks noGrp="1"/>
          </p:cNvSpPr>
          <p:nvPr>
            <p:ph type="ftr" sz="quarter" idx="11"/>
          </p:nvPr>
        </p:nvSpPr>
        <p:spPr>
          <a:xfrm>
            <a:off x="3429000" y="5168900"/>
            <a:ext cx="2895600" cy="457200"/>
          </a:xfrm>
          <a:noFill/>
        </p:spPr>
        <p:txBody>
          <a:bodyPr/>
          <a:lstStyle>
            <a:lvl1pPr>
              <a:defRPr sz="2800">
                <a:solidFill>
                  <a:schemeClr val="tx1"/>
                </a:solidFill>
                <a:latin typeface="Times New Roman" charset="0"/>
                <a:ea typeface="ＭＳ Ｐゴシック" charset="0"/>
                <a:cs typeface="ＭＳ Ｐゴシック" charset="0"/>
              </a:defRPr>
            </a:lvl1pPr>
            <a:lvl2pPr marL="742950" indent="-285750">
              <a:defRPr sz="2800">
                <a:solidFill>
                  <a:schemeClr val="tx1"/>
                </a:solidFill>
                <a:latin typeface="Times New Roman" charset="0"/>
                <a:ea typeface="ＭＳ Ｐゴシック" charset="0"/>
              </a:defRPr>
            </a:lvl2pPr>
            <a:lvl3pPr marL="1143000" indent="-228600">
              <a:defRPr sz="2800">
                <a:solidFill>
                  <a:schemeClr val="tx1"/>
                </a:solidFill>
                <a:latin typeface="Times New Roman" charset="0"/>
                <a:ea typeface="ＭＳ Ｐゴシック" charset="0"/>
              </a:defRPr>
            </a:lvl3pPr>
            <a:lvl4pPr marL="1600200" indent="-228600">
              <a:defRPr sz="2800">
                <a:solidFill>
                  <a:schemeClr val="tx1"/>
                </a:solidFill>
                <a:latin typeface="Times New Roman" charset="0"/>
                <a:ea typeface="ＭＳ Ｐゴシック" charset="0"/>
              </a:defRPr>
            </a:lvl4pPr>
            <a:lvl5pPr marL="2057400" indent="-22860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r>
              <a:rPr lang="en-US" sz="2400">
                <a:solidFill>
                  <a:srgbClr val="EEECE1"/>
                </a:solidFill>
                <a:latin typeface="Georgia"/>
                <a:cs typeface="Georgia"/>
              </a:rPr>
              <a:t>Y. U. Sasidhar</a:t>
            </a:r>
          </a:p>
        </p:txBody>
      </p:sp>
      <p:graphicFrame>
        <p:nvGraphicFramePr>
          <p:cNvPr id="24" name="Object 3"/>
          <p:cNvGraphicFramePr>
            <a:graphicFrameLocks noChangeAspect="1"/>
          </p:cNvGraphicFramePr>
          <p:nvPr>
            <p:extLst>
              <p:ext uri="{D42A27DB-BD31-4B8C-83A1-F6EECF244321}">
                <p14:modId xmlns:p14="http://schemas.microsoft.com/office/powerpoint/2010/main" val="3715830413"/>
              </p:ext>
            </p:extLst>
          </p:nvPr>
        </p:nvGraphicFramePr>
        <p:xfrm>
          <a:off x="990600" y="914400"/>
          <a:ext cx="7553325" cy="825500"/>
        </p:xfrm>
        <a:graphic>
          <a:graphicData uri="http://schemas.openxmlformats.org/presentationml/2006/ole">
            <mc:AlternateContent xmlns:mc="http://schemas.openxmlformats.org/markup-compatibility/2006">
              <mc:Choice xmlns:v="urn:schemas-microsoft-com:vml" Requires="v">
                <p:oleObj name="Equation" r:id="rId2" imgW="4521200" imgH="495300" progId="Equation.3">
                  <p:embed/>
                </p:oleObj>
              </mc:Choice>
              <mc:Fallback>
                <p:oleObj name="Equation" r:id="rId2" imgW="4521200" imgH="4953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914400"/>
                        <a:ext cx="7553325" cy="8255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25" name="Object 5"/>
          <p:cNvGraphicFramePr>
            <a:graphicFrameLocks noChangeAspect="1"/>
          </p:cNvGraphicFramePr>
          <p:nvPr>
            <p:extLst>
              <p:ext uri="{D42A27DB-BD31-4B8C-83A1-F6EECF244321}">
                <p14:modId xmlns:p14="http://schemas.microsoft.com/office/powerpoint/2010/main" val="2097660952"/>
              </p:ext>
            </p:extLst>
          </p:nvPr>
        </p:nvGraphicFramePr>
        <p:xfrm>
          <a:off x="1014413" y="1739900"/>
          <a:ext cx="6429375" cy="814388"/>
        </p:xfrm>
        <a:graphic>
          <a:graphicData uri="http://schemas.openxmlformats.org/presentationml/2006/ole">
            <mc:AlternateContent xmlns:mc="http://schemas.openxmlformats.org/markup-compatibility/2006">
              <mc:Choice xmlns:v="urn:schemas-microsoft-com:vml" Requires="v">
                <p:oleObj name="Equation" r:id="rId4" imgW="3898900" imgH="495300" progId="Equation.3">
                  <p:embed/>
                </p:oleObj>
              </mc:Choice>
              <mc:Fallback>
                <p:oleObj name="Equation" r:id="rId4" imgW="3898900" imgH="495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4413" y="1739900"/>
                        <a:ext cx="6429375" cy="814388"/>
                      </a:xfrm>
                      <a:prstGeom prst="rect">
                        <a:avLst/>
                      </a:prstGeom>
                      <a:solidFill>
                        <a:srgbClr val="EAEAEA"/>
                      </a:solidFill>
                      <a:ln>
                        <a:noFill/>
                      </a:ln>
                      <a:effectLst>
                        <a:outerShdw blurRad="63500" dist="107763" dir="13500000" algn="ctr" rotWithShape="0">
                          <a:srgbClr val="000000">
                            <a:alpha val="74997"/>
                          </a:srgbClr>
                        </a:outerShdw>
                      </a:effectLst>
                      <a:extLs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pSp>
        <p:nvGrpSpPr>
          <p:cNvPr id="10" name="Group 9"/>
          <p:cNvGrpSpPr/>
          <p:nvPr/>
        </p:nvGrpSpPr>
        <p:grpSpPr>
          <a:xfrm>
            <a:off x="1600200" y="2501900"/>
            <a:ext cx="6248400" cy="3594100"/>
            <a:chOff x="1600200" y="2501900"/>
            <a:chExt cx="6248400" cy="3594100"/>
          </a:xfrm>
        </p:grpSpPr>
        <p:pic>
          <p:nvPicPr>
            <p:cNvPr id="26" name="Picture 6" descr="H-atom-R3p-radia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19275" y="2654300"/>
              <a:ext cx="6029325" cy="2924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 name="Line 7"/>
            <p:cNvSpPr>
              <a:spLocks noChangeShapeType="1"/>
            </p:cNvSpPr>
            <p:nvPr/>
          </p:nvSpPr>
          <p:spPr bwMode="auto">
            <a:xfrm flipV="1">
              <a:off x="1600200" y="2501900"/>
              <a:ext cx="0" cy="1295400"/>
            </a:xfrm>
            <a:prstGeom prst="line">
              <a:avLst/>
            </a:prstGeom>
            <a:noFill/>
            <a:ln w="38100">
              <a:solidFill>
                <a:srgbClr val="F214D2"/>
              </a:solidFill>
              <a:round/>
              <a:headEnd type="none" w="sm" len="sm"/>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28" name="Text Box 8"/>
            <p:cNvSpPr txBox="1">
              <a:spLocks noChangeArrowheads="1"/>
            </p:cNvSpPr>
            <p:nvPr/>
          </p:nvSpPr>
          <p:spPr bwMode="auto">
            <a:xfrm>
              <a:off x="5699125" y="5634335"/>
              <a:ext cx="712436"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b="1" i="1" dirty="0">
                  <a:solidFill>
                    <a:prstClr val="black"/>
                  </a:solidFill>
                  <a:latin typeface="Georgia"/>
                  <a:cs typeface="Georgia"/>
                </a:rPr>
                <a:t>r/a</a:t>
              </a:r>
              <a:endParaRPr lang="en-US" sz="2400" dirty="0">
                <a:solidFill>
                  <a:prstClr val="black"/>
                </a:solidFill>
                <a:latin typeface="Georgia"/>
                <a:cs typeface="Georgia"/>
              </a:endParaRPr>
            </a:p>
          </p:txBody>
        </p:sp>
        <p:sp>
          <p:nvSpPr>
            <p:cNvPr id="29" name="Line 9"/>
            <p:cNvSpPr>
              <a:spLocks noChangeShapeType="1"/>
            </p:cNvSpPr>
            <p:nvPr/>
          </p:nvSpPr>
          <p:spPr bwMode="auto">
            <a:xfrm>
              <a:off x="6400800" y="5948660"/>
              <a:ext cx="914400" cy="0"/>
            </a:xfrm>
            <a:prstGeom prst="line">
              <a:avLst/>
            </a:prstGeom>
            <a:noFill/>
            <a:ln w="38100">
              <a:solidFill>
                <a:srgbClr val="F214D2"/>
              </a:solidFill>
              <a:round/>
              <a:headEnd type="none" w="sm" len="sm"/>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grpSp>
      <p:sp>
        <p:nvSpPr>
          <p:cNvPr id="30" name="Line 10"/>
          <p:cNvSpPr>
            <a:spLocks noChangeShapeType="1"/>
          </p:cNvSpPr>
          <p:nvPr/>
        </p:nvSpPr>
        <p:spPr bwMode="auto">
          <a:xfrm>
            <a:off x="5334000" y="2578100"/>
            <a:ext cx="2514600" cy="533400"/>
          </a:xfrm>
          <a:prstGeom prst="line">
            <a:avLst/>
          </a:prstGeom>
          <a:noFill/>
          <a:ln w="38100">
            <a:solidFill>
              <a:srgbClr val="F214D2"/>
            </a:solidFill>
            <a:round/>
            <a:headEnd type="arrow" w="med" len="med"/>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31" name="Line 11"/>
          <p:cNvSpPr>
            <a:spLocks noChangeShapeType="1"/>
          </p:cNvSpPr>
          <p:nvPr/>
        </p:nvSpPr>
        <p:spPr bwMode="auto">
          <a:xfrm flipV="1">
            <a:off x="4038600" y="3111500"/>
            <a:ext cx="3810000" cy="1447800"/>
          </a:xfrm>
          <a:prstGeom prst="line">
            <a:avLst/>
          </a:prstGeom>
          <a:noFill/>
          <a:ln w="38100">
            <a:solidFill>
              <a:srgbClr val="F214D2"/>
            </a:solidFill>
            <a:round/>
            <a:headEnd type="arrow" w="med" len="med"/>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32" name="Text Box 12"/>
          <p:cNvSpPr txBox="1">
            <a:spLocks noChangeArrowheads="1"/>
          </p:cNvSpPr>
          <p:nvPr/>
        </p:nvSpPr>
        <p:spPr bwMode="auto">
          <a:xfrm>
            <a:off x="7848600" y="2546350"/>
            <a:ext cx="1260851" cy="830997"/>
          </a:xfrm>
          <a:prstGeom prst="rect">
            <a:avLst/>
          </a:prstGeom>
          <a:solidFill>
            <a:srgbClr val="EAEAEA"/>
          </a:solidFill>
          <a:ln>
            <a:noFill/>
          </a:ln>
          <a:effectLst>
            <a:outerShdw blurRad="63500" dist="107763" dir="13500000" algn="ctr" rotWithShape="0">
              <a:schemeClr val="bg2">
                <a:alpha val="74998"/>
              </a:schemeClr>
            </a:outerShdw>
          </a:effectLst>
          <a:extLst>
            <a:ext uri="{91240B29-F687-4f45-9708-019B960494DF}">
              <a14:hiddenLine xmlns:a14="http://schemas.microsoft.com/office/drawing/2010/main" xmlns="" w="12700">
                <a:solidFill>
                  <a:schemeClr val="tx1"/>
                </a:solidFill>
                <a:miter lim="800000"/>
                <a:headEnd type="none" w="sm" len="sm"/>
                <a:tailEnd type="none" w="sm" len="sm"/>
              </a14:hiddenLine>
            </a:ext>
          </a:extLst>
        </p:spPr>
        <p:txBody>
          <a:bodyPr wrap="none">
            <a:spAutoFit/>
          </a:bodyPr>
          <a:lstStyle/>
          <a:p>
            <a:pPr>
              <a:defRPr/>
            </a:pPr>
            <a:r>
              <a:rPr lang="en-US" sz="2400" b="1" i="1" dirty="0">
                <a:solidFill>
                  <a:prstClr val="black"/>
                </a:solidFill>
                <a:latin typeface="Georgia"/>
                <a:cs typeface="Georgia"/>
              </a:rPr>
              <a:t>radial</a:t>
            </a:r>
          </a:p>
          <a:p>
            <a:pPr>
              <a:defRPr/>
            </a:pPr>
            <a:r>
              <a:rPr lang="en-US" sz="2400" b="1" i="1" dirty="0">
                <a:solidFill>
                  <a:prstClr val="black"/>
                </a:solidFill>
                <a:latin typeface="Georgia"/>
                <a:cs typeface="Georgia"/>
              </a:rPr>
              <a:t>node</a:t>
            </a:r>
          </a:p>
        </p:txBody>
      </p:sp>
      <p:sp>
        <p:nvSpPr>
          <p:cNvPr id="33" name="Line 13"/>
          <p:cNvSpPr>
            <a:spLocks noChangeShapeType="1"/>
          </p:cNvSpPr>
          <p:nvPr/>
        </p:nvSpPr>
        <p:spPr bwMode="auto">
          <a:xfrm>
            <a:off x="4191000" y="2273300"/>
            <a:ext cx="152400" cy="0"/>
          </a:xfrm>
          <a:prstGeom prst="line">
            <a:avLst/>
          </a:prstGeom>
          <a:noFill/>
          <a:ln w="76200" cmpd="tri">
            <a:solidFill>
              <a:srgbClr val="FF33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15" name="Text Box 8"/>
          <p:cNvSpPr txBox="1">
            <a:spLocks noChangeArrowheads="1"/>
          </p:cNvSpPr>
          <p:nvPr/>
        </p:nvSpPr>
        <p:spPr bwMode="auto">
          <a:xfrm>
            <a:off x="1371600" y="3886200"/>
            <a:ext cx="44488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b="1" i="1" dirty="0">
                <a:solidFill>
                  <a:prstClr val="black"/>
                </a:solidFill>
                <a:latin typeface="Georgia"/>
                <a:cs typeface="Georgia"/>
              </a:rPr>
              <a:t>R</a:t>
            </a:r>
            <a:endParaRPr lang="en-US" sz="2400" dirty="0">
              <a:solidFill>
                <a:prstClr val="black"/>
              </a:solidFill>
              <a:latin typeface="Georgia"/>
              <a:cs typeface="Georgia"/>
            </a:endParaRPr>
          </a:p>
        </p:txBody>
      </p:sp>
    </p:spTree>
    <p:extLst>
      <p:ext uri="{BB962C8B-B14F-4D97-AF65-F5344CB8AC3E}">
        <p14:creationId xmlns:p14="http://schemas.microsoft.com/office/powerpoint/2010/main" val="4108081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par>
                          <p:cTn id="11" fill="hold">
                            <p:stCondLst>
                              <p:cond delay="0"/>
                            </p:stCondLst>
                            <p:childTnLst>
                              <p:par>
                                <p:cTn id="12" presetID="22" presetClass="entr" presetSubtype="4" fill="hold" grpId="0"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down)">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up)">
                                      <p:cBhvr>
                                        <p:cTn id="2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5"/>
          <p:cNvGraphicFramePr>
            <a:graphicFrameLocks noChangeAspect="1"/>
          </p:cNvGraphicFramePr>
          <p:nvPr>
            <p:extLst>
              <p:ext uri="{D42A27DB-BD31-4B8C-83A1-F6EECF244321}">
                <p14:modId xmlns:p14="http://schemas.microsoft.com/office/powerpoint/2010/main" val="2402584235"/>
              </p:ext>
            </p:extLst>
          </p:nvPr>
        </p:nvGraphicFramePr>
        <p:xfrm>
          <a:off x="152400" y="1295400"/>
          <a:ext cx="5037137" cy="1074737"/>
        </p:xfrm>
        <a:graphic>
          <a:graphicData uri="http://schemas.openxmlformats.org/presentationml/2006/ole">
            <mc:AlternateContent xmlns:mc="http://schemas.openxmlformats.org/markup-compatibility/2006">
              <mc:Choice xmlns:v="urn:schemas-microsoft-com:vml" Requires="v">
                <p:oleObj name="Equation" r:id="rId2" imgW="2669400" imgH="557640" progId="Equation.3">
                  <p:embed/>
                </p:oleObj>
              </mc:Choice>
              <mc:Fallback>
                <p:oleObj name="Equation" r:id="rId2" imgW="2669400" imgH="55764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295400"/>
                        <a:ext cx="5037137" cy="1074737"/>
                      </a:xfrm>
                      <a:prstGeom prst="rect">
                        <a:avLst/>
                      </a:prstGeom>
                      <a:solidFill>
                        <a:srgbClr val="FFCC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3" name="Object 8"/>
          <p:cNvGraphicFramePr>
            <a:graphicFrameLocks noChangeAspect="1"/>
          </p:cNvGraphicFramePr>
          <p:nvPr>
            <p:extLst>
              <p:ext uri="{D42A27DB-BD31-4B8C-83A1-F6EECF244321}">
                <p14:modId xmlns:p14="http://schemas.microsoft.com/office/powerpoint/2010/main" val="3708083573"/>
              </p:ext>
            </p:extLst>
          </p:nvPr>
        </p:nvGraphicFramePr>
        <p:xfrm>
          <a:off x="685800" y="4412338"/>
          <a:ext cx="2819400" cy="1152766"/>
        </p:xfrm>
        <a:graphic>
          <a:graphicData uri="http://schemas.openxmlformats.org/presentationml/2006/ole">
            <mc:AlternateContent xmlns:mc="http://schemas.openxmlformats.org/markup-compatibility/2006">
              <mc:Choice xmlns:v="urn:schemas-microsoft-com:vml" Requires="v">
                <p:oleObj name="Equation" r:id="rId4" imgW="1106280" imgH="447840" progId="Equation.3">
                  <p:embed/>
                </p:oleObj>
              </mc:Choice>
              <mc:Fallback>
                <p:oleObj name="Equation" r:id="rId4" imgW="1106280" imgH="4478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4412338"/>
                        <a:ext cx="2819400" cy="1152766"/>
                      </a:xfrm>
                      <a:prstGeom prst="rect">
                        <a:avLst/>
                      </a:prstGeom>
                      <a:solidFill>
                        <a:srgbClr val="FFCC00"/>
                      </a:solidFill>
                    </p:spPr>
                  </p:pic>
                </p:oleObj>
              </mc:Fallback>
            </mc:AlternateContent>
          </a:graphicData>
        </a:graphic>
      </p:graphicFrame>
      <p:graphicFrame>
        <p:nvGraphicFramePr>
          <p:cNvPr id="4" name="Object 5"/>
          <p:cNvGraphicFramePr>
            <a:graphicFrameLocks noChangeAspect="1"/>
          </p:cNvGraphicFramePr>
          <p:nvPr>
            <p:extLst>
              <p:ext uri="{D42A27DB-BD31-4B8C-83A1-F6EECF244321}">
                <p14:modId xmlns:p14="http://schemas.microsoft.com/office/powerpoint/2010/main" val="121352493"/>
              </p:ext>
            </p:extLst>
          </p:nvPr>
        </p:nvGraphicFramePr>
        <p:xfrm>
          <a:off x="152400" y="2877457"/>
          <a:ext cx="4894263" cy="1027112"/>
        </p:xfrm>
        <a:graphic>
          <a:graphicData uri="http://schemas.openxmlformats.org/presentationml/2006/ole">
            <mc:AlternateContent xmlns:mc="http://schemas.openxmlformats.org/markup-compatibility/2006">
              <mc:Choice xmlns:v="urn:schemas-microsoft-com:vml" Requires="v">
                <p:oleObj name="Formel" r:id="rId6" imgW="2587320" imgH="530280" progId="Equation.3">
                  <p:embed/>
                </p:oleObj>
              </mc:Choice>
              <mc:Fallback>
                <p:oleObj name="Formel" r:id="rId6" imgW="2587320" imgH="5302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 y="2877457"/>
                        <a:ext cx="4894263" cy="1027112"/>
                      </a:xfrm>
                      <a:prstGeom prst="rect">
                        <a:avLst/>
                      </a:prstGeom>
                      <a:solidFill>
                        <a:srgbClr val="FFCC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5" name="Rectangle 3"/>
          <p:cNvSpPr txBox="1">
            <a:spLocks noChangeArrowheads="1"/>
          </p:cNvSpPr>
          <p:nvPr/>
        </p:nvSpPr>
        <p:spPr>
          <a:xfrm>
            <a:off x="76200" y="0"/>
            <a:ext cx="8991600" cy="1143000"/>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a:latin typeface="Georgia"/>
                <a:cs typeface="Georgia"/>
              </a:rPr>
              <a:t>H-Atom: Three Quantum Numbers</a:t>
            </a:r>
          </a:p>
        </p:txBody>
      </p:sp>
      <p:grpSp>
        <p:nvGrpSpPr>
          <p:cNvPr id="6" name="Group 5"/>
          <p:cNvGrpSpPr/>
          <p:nvPr/>
        </p:nvGrpSpPr>
        <p:grpSpPr>
          <a:xfrm>
            <a:off x="5257800" y="1519535"/>
            <a:ext cx="3733800" cy="830997"/>
            <a:chOff x="3962400" y="5939135"/>
            <a:chExt cx="3733800" cy="830997"/>
          </a:xfrm>
        </p:grpSpPr>
        <p:sp>
          <p:nvSpPr>
            <p:cNvPr id="7" name="Text Box 11"/>
            <p:cNvSpPr txBox="1">
              <a:spLocks noChangeArrowheads="1"/>
            </p:cNvSpPr>
            <p:nvPr/>
          </p:nvSpPr>
          <p:spPr bwMode="auto">
            <a:xfrm>
              <a:off x="4953000" y="5939135"/>
              <a:ext cx="2743200" cy="830997"/>
            </a:xfrm>
            <a:prstGeom prst="rect">
              <a:avLst/>
            </a:prstGeom>
            <a:noFill/>
            <a:ln w="9525">
              <a:noFill/>
              <a:miter lim="800000"/>
              <a:headEnd/>
              <a:tailEnd/>
            </a:ln>
          </p:spPr>
          <p:txBody>
            <a:bodyPr wrap="square">
              <a:spAutoFit/>
            </a:bodyPr>
            <a:lstStyle/>
            <a:p>
              <a:r>
                <a:rPr lang="en-US" sz="2400" b="1" dirty="0">
                  <a:solidFill>
                    <a:srgbClr val="800000"/>
                  </a:solidFill>
                  <a:latin typeface="Georgia"/>
                  <a:cs typeface="Georgia"/>
                </a:rPr>
                <a:t>n = principle </a:t>
              </a:r>
            </a:p>
            <a:p>
              <a:r>
                <a:rPr lang="en-US" sz="2400" b="1" dirty="0">
                  <a:solidFill>
                    <a:srgbClr val="800000"/>
                  </a:solidFill>
                  <a:latin typeface="Georgia"/>
                  <a:cs typeface="Georgia"/>
                </a:rPr>
                <a:t>    quantum no</a:t>
              </a:r>
            </a:p>
          </p:txBody>
        </p:sp>
        <p:sp>
          <p:nvSpPr>
            <p:cNvPr id="8" name="Left Arrow 7"/>
            <p:cNvSpPr/>
            <p:nvPr/>
          </p:nvSpPr>
          <p:spPr>
            <a:xfrm rot="10800000">
              <a:off x="3962400" y="6019800"/>
              <a:ext cx="838200" cy="381000"/>
            </a:xfrm>
            <a:prstGeom prst="leftArrow">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eorgia"/>
                <a:cs typeface="Georgia"/>
              </a:endParaRPr>
            </a:p>
          </p:txBody>
        </p:sp>
      </p:grpSp>
      <p:grpSp>
        <p:nvGrpSpPr>
          <p:cNvPr id="9" name="Group 8"/>
          <p:cNvGrpSpPr/>
          <p:nvPr/>
        </p:nvGrpSpPr>
        <p:grpSpPr>
          <a:xfrm>
            <a:off x="3581400" y="4680855"/>
            <a:ext cx="4038600" cy="830997"/>
            <a:chOff x="3962400" y="5939135"/>
            <a:chExt cx="3886200" cy="830997"/>
          </a:xfrm>
        </p:grpSpPr>
        <p:sp>
          <p:nvSpPr>
            <p:cNvPr id="10" name="Text Box 11"/>
            <p:cNvSpPr txBox="1">
              <a:spLocks noChangeArrowheads="1"/>
            </p:cNvSpPr>
            <p:nvPr/>
          </p:nvSpPr>
          <p:spPr bwMode="auto">
            <a:xfrm>
              <a:off x="4953000" y="5939135"/>
              <a:ext cx="2895600" cy="830997"/>
            </a:xfrm>
            <a:prstGeom prst="rect">
              <a:avLst/>
            </a:prstGeom>
            <a:noFill/>
            <a:ln w="9525">
              <a:noFill/>
              <a:miter lim="800000"/>
              <a:headEnd/>
              <a:tailEnd/>
            </a:ln>
          </p:spPr>
          <p:txBody>
            <a:bodyPr wrap="square">
              <a:spAutoFit/>
            </a:bodyPr>
            <a:lstStyle/>
            <a:p>
              <a:r>
                <a:rPr lang="en-US" sz="2400" b="1" dirty="0">
                  <a:solidFill>
                    <a:srgbClr val="800000"/>
                  </a:solidFill>
                  <a:latin typeface="Georgia"/>
                  <a:cs typeface="Georgia"/>
                </a:rPr>
                <a:t>m</a:t>
              </a:r>
              <a:r>
                <a:rPr lang="en-US" sz="2400" b="1" baseline="-25000" dirty="0">
                  <a:solidFill>
                    <a:srgbClr val="800000"/>
                  </a:solidFill>
                  <a:latin typeface="Georgia"/>
                  <a:cs typeface="Georgia"/>
                </a:rPr>
                <a:t>l</a:t>
              </a:r>
              <a:r>
                <a:rPr lang="en-US" sz="2400" b="1" dirty="0">
                  <a:solidFill>
                    <a:srgbClr val="800000"/>
                  </a:solidFill>
                  <a:latin typeface="Georgia"/>
                  <a:cs typeface="Georgia"/>
                </a:rPr>
                <a:t> = magnetic</a:t>
              </a:r>
            </a:p>
            <a:p>
              <a:r>
                <a:rPr lang="en-US" sz="2400" b="1" dirty="0">
                  <a:solidFill>
                    <a:srgbClr val="800000"/>
                  </a:solidFill>
                  <a:latin typeface="Georgia"/>
                  <a:cs typeface="Georgia"/>
                </a:rPr>
                <a:t>    quantum no</a:t>
              </a:r>
            </a:p>
          </p:txBody>
        </p:sp>
        <p:sp>
          <p:nvSpPr>
            <p:cNvPr id="11" name="Left Arrow 10"/>
            <p:cNvSpPr/>
            <p:nvPr/>
          </p:nvSpPr>
          <p:spPr>
            <a:xfrm rot="10800000">
              <a:off x="3962400" y="6019800"/>
              <a:ext cx="838200" cy="381000"/>
            </a:xfrm>
            <a:prstGeom prst="leftArrow">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eorgia"/>
                <a:cs typeface="Georgia"/>
              </a:endParaRPr>
            </a:p>
          </p:txBody>
        </p:sp>
      </p:grpSp>
      <p:grpSp>
        <p:nvGrpSpPr>
          <p:cNvPr id="12" name="Group 11"/>
          <p:cNvGrpSpPr/>
          <p:nvPr/>
        </p:nvGrpSpPr>
        <p:grpSpPr>
          <a:xfrm>
            <a:off x="5234894" y="3136262"/>
            <a:ext cx="4038600" cy="830997"/>
            <a:chOff x="3962400" y="5939135"/>
            <a:chExt cx="3886200" cy="830997"/>
          </a:xfrm>
        </p:grpSpPr>
        <p:sp>
          <p:nvSpPr>
            <p:cNvPr id="13" name="Text Box 11"/>
            <p:cNvSpPr txBox="1">
              <a:spLocks noChangeArrowheads="1"/>
            </p:cNvSpPr>
            <p:nvPr/>
          </p:nvSpPr>
          <p:spPr bwMode="auto">
            <a:xfrm>
              <a:off x="4953000" y="5939135"/>
              <a:ext cx="2895600" cy="830997"/>
            </a:xfrm>
            <a:prstGeom prst="rect">
              <a:avLst/>
            </a:prstGeom>
            <a:noFill/>
            <a:ln w="9525">
              <a:noFill/>
              <a:miter lim="800000"/>
              <a:headEnd/>
              <a:tailEnd/>
            </a:ln>
          </p:spPr>
          <p:txBody>
            <a:bodyPr wrap="square">
              <a:spAutoFit/>
            </a:bodyPr>
            <a:lstStyle/>
            <a:p>
              <a:r>
                <a:rPr lang="en-US" sz="2400" b="1" dirty="0">
                  <a:solidFill>
                    <a:srgbClr val="800000"/>
                  </a:solidFill>
                  <a:latin typeface="Georgia"/>
                  <a:cs typeface="Georgia"/>
                </a:rPr>
                <a:t>l = Azimuthal</a:t>
              </a:r>
            </a:p>
            <a:p>
              <a:r>
                <a:rPr lang="en-US" sz="2400" b="1" dirty="0">
                  <a:solidFill>
                    <a:srgbClr val="800000"/>
                  </a:solidFill>
                  <a:latin typeface="Georgia"/>
                  <a:cs typeface="Georgia"/>
                </a:rPr>
                <a:t>     quantum no</a:t>
              </a:r>
            </a:p>
          </p:txBody>
        </p:sp>
        <p:sp>
          <p:nvSpPr>
            <p:cNvPr id="14" name="Left Arrow 13"/>
            <p:cNvSpPr/>
            <p:nvPr/>
          </p:nvSpPr>
          <p:spPr>
            <a:xfrm rot="10800000">
              <a:off x="3962400" y="6019800"/>
              <a:ext cx="838200" cy="381000"/>
            </a:xfrm>
            <a:prstGeom prst="leftArrow">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eorgia"/>
                <a:cs typeface="Georgia"/>
              </a:endParaRPr>
            </a:p>
          </p:txBody>
        </p:sp>
      </p:grpSp>
      <p:sp>
        <p:nvSpPr>
          <p:cNvPr id="15" name="Text Box 5"/>
          <p:cNvSpPr txBox="1">
            <a:spLocks noChangeArrowheads="1"/>
          </p:cNvSpPr>
          <p:nvPr/>
        </p:nvSpPr>
        <p:spPr bwMode="auto">
          <a:xfrm>
            <a:off x="228600" y="5842337"/>
            <a:ext cx="8915400" cy="1015663"/>
          </a:xfrm>
          <a:prstGeom prst="rect">
            <a:avLst/>
          </a:prstGeom>
          <a:noFill/>
          <a:ln w="9525">
            <a:noFill/>
            <a:miter lim="800000"/>
            <a:headEnd/>
            <a:tailEnd/>
          </a:ln>
        </p:spPr>
        <p:txBody>
          <a:bodyPr wrap="square">
            <a:spAutoFit/>
          </a:bodyPr>
          <a:lstStyle/>
          <a:p>
            <a:r>
              <a:rPr lang="en-US" sz="2000" b="1" dirty="0">
                <a:solidFill>
                  <a:srgbClr val="CC0000"/>
                </a:solidFill>
                <a:latin typeface="Georgia"/>
                <a:cs typeface="Georgia"/>
              </a:rPr>
              <a:t>3 Quantum Numbers needed to describe the 3D system completely</a:t>
            </a:r>
          </a:p>
          <a:p>
            <a:r>
              <a:rPr lang="en-US" sz="2000" b="1" dirty="0">
                <a:solidFill>
                  <a:srgbClr val="006600"/>
                </a:solidFill>
                <a:latin typeface="Georgia"/>
                <a:cs typeface="Georgia"/>
              </a:rPr>
              <a:t>Unlike PIB three Quantum Numbers are INTER-RELATED in H-Atom</a:t>
            </a:r>
          </a:p>
        </p:txBody>
      </p:sp>
    </p:spTree>
    <p:extLst>
      <p:ext uri="{BB962C8B-B14F-4D97-AF65-F5344CB8AC3E}">
        <p14:creationId xmlns:p14="http://schemas.microsoft.com/office/powerpoint/2010/main" val="3163513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descr="H-atom-3pz-cont-zx"/>
          <p:cNvPicPr>
            <a:picLocks noChangeAspect="1" noChangeArrowheads="1"/>
          </p:cNvPicPr>
          <p:nvPr/>
        </p:nvPicPr>
        <p:blipFill rotWithShape="1">
          <a:blip r:embed="rId2">
            <a:extLst>
              <a:ext uri="{28A0092B-C50C-407E-A947-70E740481C1C}">
                <a14:useLocalDpi xmlns:a14="http://schemas.microsoft.com/office/drawing/2010/main" val="0"/>
              </a:ext>
            </a:extLst>
          </a:blip>
          <a:srcRect t="5089"/>
          <a:stretch/>
        </p:blipFill>
        <p:spPr bwMode="auto">
          <a:xfrm>
            <a:off x="0" y="1437046"/>
            <a:ext cx="9144000" cy="54844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 name="Rectangle 21"/>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3</a:t>
            </a:r>
            <a:r>
              <a:rPr lang="en-US" sz="2400" b="1" i="1" u="sng" dirty="0">
                <a:solidFill>
                  <a:srgbClr val="3333FF"/>
                </a:solidFill>
                <a:effectLst>
                  <a:outerShdw blurRad="38100" dist="38100" dir="2700000" algn="tl">
                    <a:srgbClr val="000000">
                      <a:alpha val="43137"/>
                    </a:srgbClr>
                  </a:outerShdw>
                </a:effectLst>
                <a:latin typeface="Georgia" pitchFamily="18" charset="0"/>
                <a:sym typeface="Symbol"/>
              </a:rPr>
              <a:t>p</a:t>
            </a:r>
            <a:r>
              <a:rPr lang="en-US" sz="2400" b="1" i="1" u="sng" baseline="-25000" dirty="0">
                <a:solidFill>
                  <a:srgbClr val="3333FF"/>
                </a:solidFill>
                <a:effectLst>
                  <a:outerShdw blurRad="38100" dist="38100" dir="2700000" algn="tl">
                    <a:srgbClr val="000000">
                      <a:alpha val="43137"/>
                    </a:srgbClr>
                  </a:outerShdw>
                </a:effectLst>
                <a:latin typeface="Georgia" pitchFamily="18" charset="0"/>
                <a:sym typeface="Symbol"/>
              </a:rPr>
              <a:t>z</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orbital</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
        <p:nvSpPr>
          <p:cNvPr id="16" name="Text Box 4"/>
          <p:cNvSpPr txBox="1">
            <a:spLocks noChangeArrowheads="1"/>
          </p:cNvSpPr>
          <p:nvPr/>
        </p:nvSpPr>
        <p:spPr bwMode="auto">
          <a:xfrm>
            <a:off x="4038600" y="6172200"/>
            <a:ext cx="712436" cy="461665"/>
          </a:xfrm>
          <a:prstGeom prst="rect">
            <a:avLst/>
          </a:prstGeom>
          <a:solidFill>
            <a:srgbClr val="EAEAEA"/>
          </a:solidFill>
          <a:ln>
            <a:noFill/>
          </a:ln>
          <a:effectLst/>
          <a:extLs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b="1" i="1">
                <a:latin typeface="Georgia"/>
                <a:cs typeface="Georgia"/>
              </a:rPr>
              <a:t>z/a</a:t>
            </a:r>
            <a:endParaRPr lang="en-US" sz="2400">
              <a:latin typeface="Georgia"/>
              <a:cs typeface="Georgia"/>
            </a:endParaRPr>
          </a:p>
        </p:txBody>
      </p:sp>
      <p:sp>
        <p:nvSpPr>
          <p:cNvPr id="17" name="Text Box 5"/>
          <p:cNvSpPr txBox="1">
            <a:spLocks noChangeArrowheads="1"/>
          </p:cNvSpPr>
          <p:nvPr/>
        </p:nvSpPr>
        <p:spPr bwMode="auto">
          <a:xfrm>
            <a:off x="8289925" y="3810000"/>
            <a:ext cx="727414" cy="461665"/>
          </a:xfrm>
          <a:prstGeom prst="rect">
            <a:avLst/>
          </a:prstGeom>
          <a:solidFill>
            <a:srgbClr val="EAEAEA"/>
          </a:solidFill>
          <a:ln>
            <a:noFill/>
          </a:ln>
          <a:effectLst/>
          <a:extLs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b="1" i="1">
                <a:latin typeface="Georgia"/>
                <a:cs typeface="Georgia"/>
              </a:rPr>
              <a:t>x/a</a:t>
            </a:r>
            <a:endParaRPr lang="en-US" sz="2400">
              <a:latin typeface="Georgia"/>
              <a:cs typeface="Georgia"/>
            </a:endParaRPr>
          </a:p>
        </p:txBody>
      </p:sp>
      <p:sp>
        <p:nvSpPr>
          <p:cNvPr id="18" name="Text Box 6"/>
          <p:cNvSpPr txBox="1">
            <a:spLocks noChangeArrowheads="1"/>
          </p:cNvSpPr>
          <p:nvPr/>
        </p:nvSpPr>
        <p:spPr bwMode="auto">
          <a:xfrm>
            <a:off x="3387939" y="2205335"/>
            <a:ext cx="1793661" cy="461665"/>
          </a:xfrm>
          <a:prstGeom prst="rect">
            <a:avLst/>
          </a:prstGeom>
          <a:noFill/>
          <a:ln>
            <a:noFill/>
          </a:ln>
          <a:effectLst/>
        </p:spPr>
        <p:txBody>
          <a:bodyPr wrap="none">
            <a:spAutoFit/>
          </a:bodyPr>
          <a:lstStyle/>
          <a:p>
            <a:pPr>
              <a:defRPr/>
            </a:pPr>
            <a:r>
              <a:rPr lang="en-US" sz="2400" i="1" dirty="0">
                <a:latin typeface="Georgia"/>
                <a:cs typeface="Georgia"/>
              </a:rPr>
              <a:t>radial node</a:t>
            </a:r>
            <a:endParaRPr lang="en-US" sz="2400" dirty="0">
              <a:latin typeface="Georgia"/>
              <a:cs typeface="Georgia"/>
            </a:endParaRPr>
          </a:p>
        </p:txBody>
      </p:sp>
      <p:sp>
        <p:nvSpPr>
          <p:cNvPr id="19" name="Text Box 7"/>
          <p:cNvSpPr txBox="1">
            <a:spLocks noChangeArrowheads="1"/>
          </p:cNvSpPr>
          <p:nvPr/>
        </p:nvSpPr>
        <p:spPr bwMode="auto">
          <a:xfrm>
            <a:off x="3352800" y="5181600"/>
            <a:ext cx="2059960" cy="461665"/>
          </a:xfrm>
          <a:prstGeom prst="rect">
            <a:avLst/>
          </a:prstGeom>
          <a:solidFill>
            <a:srgbClr val="EAEAEA"/>
          </a:solidFill>
          <a:ln>
            <a:noFill/>
          </a:ln>
          <a:effectLst/>
          <a:extLs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i="1" dirty="0">
                <a:latin typeface="Georgia"/>
                <a:cs typeface="Georgia"/>
              </a:rPr>
              <a:t>angular node</a:t>
            </a:r>
            <a:endParaRPr lang="en-US" sz="2400" dirty="0">
              <a:latin typeface="Georgia"/>
              <a:cs typeface="Georgia"/>
            </a:endParaRPr>
          </a:p>
        </p:txBody>
      </p:sp>
      <p:sp>
        <p:nvSpPr>
          <p:cNvPr id="37" name="Line 13"/>
          <p:cNvSpPr>
            <a:spLocks noChangeShapeType="1"/>
          </p:cNvSpPr>
          <p:nvPr/>
        </p:nvSpPr>
        <p:spPr bwMode="auto">
          <a:xfrm>
            <a:off x="8534400" y="4114800"/>
            <a:ext cx="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2400">
              <a:latin typeface="Georgia"/>
              <a:cs typeface="Georgia"/>
            </a:endParaRPr>
          </a:p>
        </p:txBody>
      </p:sp>
      <p:sp>
        <p:nvSpPr>
          <p:cNvPr id="38" name="Text Box 14"/>
          <p:cNvSpPr txBox="1">
            <a:spLocks noChangeArrowheads="1"/>
          </p:cNvSpPr>
          <p:nvPr/>
        </p:nvSpPr>
        <p:spPr bwMode="auto">
          <a:xfrm>
            <a:off x="838200" y="3657600"/>
            <a:ext cx="727414" cy="461665"/>
          </a:xfrm>
          <a:prstGeom prst="rect">
            <a:avLst/>
          </a:prstGeom>
          <a:solidFill>
            <a:srgbClr val="EAEAEA"/>
          </a:solidFill>
          <a:ln>
            <a:noFill/>
          </a:ln>
          <a:effectLst/>
          <a:extLs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b="1" i="1">
                <a:latin typeface="Georgia"/>
                <a:cs typeface="Georgia"/>
              </a:rPr>
              <a:t>x/a</a:t>
            </a:r>
            <a:endParaRPr lang="en-US" sz="2400">
              <a:latin typeface="Georgia"/>
              <a:cs typeface="Georgia"/>
            </a:endParaRPr>
          </a:p>
        </p:txBody>
      </p:sp>
      <p:sp>
        <p:nvSpPr>
          <p:cNvPr id="39" name="Line 15"/>
          <p:cNvSpPr>
            <a:spLocks noChangeShapeType="1"/>
          </p:cNvSpPr>
          <p:nvPr/>
        </p:nvSpPr>
        <p:spPr bwMode="auto">
          <a:xfrm>
            <a:off x="4800600" y="6477000"/>
            <a:ext cx="914400" cy="0"/>
          </a:xfrm>
          <a:prstGeom prst="line">
            <a:avLst/>
          </a:prstGeom>
          <a:noFill/>
          <a:ln w="38100">
            <a:solidFill>
              <a:srgbClr val="FF99FF"/>
            </a:solidFill>
            <a:round/>
            <a:headEnd type="none" w="sm" len="sm"/>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2400">
              <a:latin typeface="Georgia"/>
              <a:cs typeface="Georgia"/>
            </a:endParaRPr>
          </a:p>
        </p:txBody>
      </p:sp>
      <p:sp>
        <p:nvSpPr>
          <p:cNvPr id="40" name="Line 16"/>
          <p:cNvSpPr>
            <a:spLocks noChangeShapeType="1"/>
          </p:cNvSpPr>
          <p:nvPr/>
        </p:nvSpPr>
        <p:spPr bwMode="auto">
          <a:xfrm flipV="1">
            <a:off x="1143000" y="2895600"/>
            <a:ext cx="0" cy="685800"/>
          </a:xfrm>
          <a:prstGeom prst="line">
            <a:avLst/>
          </a:prstGeom>
          <a:noFill/>
          <a:ln w="38100">
            <a:solidFill>
              <a:srgbClr val="FF99FF"/>
            </a:solidFill>
            <a:round/>
            <a:headEnd type="none" w="sm" len="sm"/>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2400">
              <a:latin typeface="Georgia"/>
              <a:cs typeface="Georgia"/>
            </a:endParaRPr>
          </a:p>
        </p:txBody>
      </p:sp>
      <p:sp>
        <p:nvSpPr>
          <p:cNvPr id="41" name="Text Box 17"/>
          <p:cNvSpPr txBox="1">
            <a:spLocks noChangeArrowheads="1"/>
          </p:cNvSpPr>
          <p:nvPr/>
        </p:nvSpPr>
        <p:spPr bwMode="auto">
          <a:xfrm>
            <a:off x="7640595" y="6320135"/>
            <a:ext cx="1503405" cy="461665"/>
          </a:xfrm>
          <a:prstGeom prst="rect">
            <a:avLst/>
          </a:prstGeom>
          <a:solidFill>
            <a:srgbClr val="EAEAEA"/>
          </a:solidFill>
          <a:ln>
            <a:noFill/>
          </a:ln>
          <a:effectLst/>
          <a:extLs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i="1" dirty="0">
                <a:latin typeface="Georgia"/>
                <a:cs typeface="Georgia"/>
              </a:rPr>
              <a:t>y=0 here</a:t>
            </a:r>
          </a:p>
        </p:txBody>
      </p:sp>
      <p:pic>
        <p:nvPicPr>
          <p:cNvPr id="42" name="Picture 18" descr="H-atom-3pz-cont-zx-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648200"/>
            <a:ext cx="1355725" cy="220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 name="Rounded Rectangular Callout 19"/>
          <p:cNvSpPr/>
          <p:nvPr/>
        </p:nvSpPr>
        <p:spPr>
          <a:xfrm>
            <a:off x="3429000" y="2209800"/>
            <a:ext cx="1676400" cy="457200"/>
          </a:xfrm>
          <a:prstGeom prst="wedgeRoundRectCallout">
            <a:avLst>
              <a:gd name="adj1" fmla="val -44897"/>
              <a:gd name="adj2" fmla="val 160539"/>
              <a:gd name="adj3" fmla="val 16667"/>
            </a:avLst>
          </a:prstGeom>
          <a:solidFill>
            <a:srgbClr val="FFFF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1676400" y="2438400"/>
            <a:ext cx="1524000" cy="304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5486400" y="2438400"/>
            <a:ext cx="1524000" cy="304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nip and Round Single Corner Rectangle 3"/>
          <p:cNvSpPr/>
          <p:nvPr/>
        </p:nvSpPr>
        <p:spPr>
          <a:xfrm rot="16200000">
            <a:off x="3162300" y="3467100"/>
            <a:ext cx="1295400" cy="914400"/>
          </a:xfrm>
          <a:prstGeom prst="snip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Snip and Round Single Corner Rectangle 24"/>
          <p:cNvSpPr/>
          <p:nvPr/>
        </p:nvSpPr>
        <p:spPr>
          <a:xfrm rot="16200000" flipV="1">
            <a:off x="4152900" y="3467101"/>
            <a:ext cx="1295400" cy="914400"/>
          </a:xfrm>
          <a:prstGeom prst="snip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ounded Rectangular Callout 1"/>
          <p:cNvSpPr/>
          <p:nvPr/>
        </p:nvSpPr>
        <p:spPr>
          <a:xfrm>
            <a:off x="7848600" y="990600"/>
            <a:ext cx="838200" cy="609600"/>
          </a:xfrm>
          <a:prstGeom prst="wedgeRoundRectCallout">
            <a:avLst>
              <a:gd name="adj1" fmla="val -462901"/>
              <a:gd name="adj2" fmla="val 327206"/>
              <a:gd name="adj3" fmla="val 16667"/>
            </a:avLst>
          </a:prstGeom>
          <a:solidFill>
            <a:schemeClr val="bg1">
              <a:lumMod val="50000"/>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4" name="Object 3"/>
          <p:cNvGraphicFramePr>
            <a:graphicFrameLocks noChangeAspect="1"/>
          </p:cNvGraphicFramePr>
          <p:nvPr>
            <p:extLst>
              <p:ext uri="{D42A27DB-BD31-4B8C-83A1-F6EECF244321}">
                <p14:modId xmlns:p14="http://schemas.microsoft.com/office/powerpoint/2010/main" val="630919585"/>
              </p:ext>
            </p:extLst>
          </p:nvPr>
        </p:nvGraphicFramePr>
        <p:xfrm>
          <a:off x="990600" y="914400"/>
          <a:ext cx="7553325" cy="825500"/>
        </p:xfrm>
        <a:graphic>
          <a:graphicData uri="http://schemas.openxmlformats.org/presentationml/2006/ole">
            <mc:AlternateContent xmlns:mc="http://schemas.openxmlformats.org/markup-compatibility/2006">
              <mc:Choice xmlns:v="urn:schemas-microsoft-com:vml" Requires="v">
                <p:oleObj name="Formel" r:id="rId4" imgW="4521200" imgH="495300" progId="Equation.3">
                  <p:embed/>
                </p:oleObj>
              </mc:Choice>
              <mc:Fallback>
                <p:oleObj name="Formel" r:id="rId4" imgW="4521200" imgH="495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914400"/>
                        <a:ext cx="7553325" cy="8255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41973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grpId="0" nodeType="clickEffect">
                                  <p:stCondLst>
                                    <p:cond delay="0"/>
                                  </p:stCondLst>
                                  <p:childTnLst>
                                    <p:animEffect transition="out" filter="blinds(horizontal)">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grpId="0" nodeType="clickEffect">
                                  <p:stCondLst>
                                    <p:cond delay="0"/>
                                  </p:stCondLst>
                                  <p:childTnLst>
                                    <p:animEffect transition="out" filter="blinds(horizontal)">
                                      <p:cBhvr>
                                        <p:cTn id="19" dur="500"/>
                                        <p:tgtEl>
                                          <p:spTgt spid="25"/>
                                        </p:tgtEl>
                                      </p:cBhvr>
                                    </p:animEffect>
                                    <p:set>
                                      <p:cBhvr>
                                        <p:cTn id="20" dur="1" fill="hold">
                                          <p:stCondLst>
                                            <p:cond delay="499"/>
                                          </p:stCondLst>
                                        </p:cTn>
                                        <p:tgtEl>
                                          <p:spTgt spid="2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3" presetClass="exit" presetSubtype="10" fill="hold" grpId="0" nodeType="clickEffect">
                                  <p:stCondLst>
                                    <p:cond delay="0"/>
                                  </p:stCondLst>
                                  <p:childTnLst>
                                    <p:animEffect transition="out" filter="blinds(horizontal)">
                                      <p:cBhvr>
                                        <p:cTn id="24" dur="500"/>
                                        <p:tgtEl>
                                          <p:spTgt spid="21"/>
                                        </p:tgtEl>
                                      </p:cBhvr>
                                    </p:animEffect>
                                    <p:set>
                                      <p:cBhvr>
                                        <p:cTn id="25" dur="1" fill="hold">
                                          <p:stCondLst>
                                            <p:cond delay="499"/>
                                          </p:stCondLst>
                                        </p:cTn>
                                        <p:tgtEl>
                                          <p:spTgt spid="21"/>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3" presetClass="exit" presetSubtype="10" fill="hold" grpId="0" nodeType="clickEffect">
                                  <p:stCondLst>
                                    <p:cond delay="0"/>
                                  </p:stCondLst>
                                  <p:childTnLst>
                                    <p:animEffect transition="out" filter="blinds(horizontal)">
                                      <p:cBhvr>
                                        <p:cTn id="29" dur="500"/>
                                        <p:tgtEl>
                                          <p:spTgt spid="3"/>
                                        </p:tgtEl>
                                      </p:cBhvr>
                                    </p:animEffect>
                                    <p:set>
                                      <p:cBhvr>
                                        <p:cTn id="30" dur="1" fill="hold">
                                          <p:stCondLst>
                                            <p:cond delay="499"/>
                                          </p:stCondLst>
                                        </p:cTn>
                                        <p:tgtEl>
                                          <p:spTgt spid="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 grpId="0" animBg="1"/>
      <p:bldP spid="21" grpId="0" animBg="1"/>
      <p:bldP spid="4" grpId="0" animBg="1"/>
      <p:bldP spid="25" grpId="0" animBg="1"/>
      <p:bldP spid="2"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63490" name="Text Box 2"/>
          <p:cNvSpPr txBox="1">
            <a:spLocks noChangeArrowheads="1"/>
          </p:cNvSpPr>
          <p:nvPr/>
        </p:nvSpPr>
        <p:spPr bwMode="auto">
          <a:xfrm>
            <a:off x="212725" y="171450"/>
            <a:ext cx="7375525"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3200" b="1" i="1">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3pz orbital: Surface of constant probability</a:t>
            </a:r>
          </a:p>
        </p:txBody>
      </p:sp>
      <p:pic>
        <p:nvPicPr>
          <p:cNvPr id="53251" name="Picture 3" descr="H-atom-3p0-prob-su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38200"/>
            <a:ext cx="9144000" cy="5584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242795315"/>
      </p:ext>
    </p:extLst>
  </p:cSld>
  <p:clrMapOvr>
    <a:masterClrMapping/>
  </p:clrMapOvr>
  <p:transition>
    <p:cut/>
    <p:sndAc>
      <p:stSnd>
        <p:snd r:embed="rId2" name="PROJCTOR.WAV"/>
      </p:stSnd>
    </p:sndAc>
  </p:transition>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pic>
        <p:nvPicPr>
          <p:cNvPr id="54274" name="Picture 2" descr="H-atom-3p0-do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20775"/>
            <a:ext cx="9144000" cy="5584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5539" name="Text Box 3"/>
          <p:cNvSpPr txBox="1">
            <a:spLocks noChangeArrowheads="1"/>
          </p:cNvSpPr>
          <p:nvPr/>
        </p:nvSpPr>
        <p:spPr bwMode="auto">
          <a:xfrm>
            <a:off x="365125" y="171450"/>
            <a:ext cx="7377113"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3200" b="1" i="1">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3p</a:t>
            </a:r>
            <a:r>
              <a:rPr lang="en-US" sz="3200" b="1" i="1" baseline="-25000">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z</a:t>
            </a:r>
            <a:r>
              <a:rPr lang="en-US" sz="3200" b="1" i="1">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 orbital:  Probability distribution as dots</a:t>
            </a:r>
            <a:endParaRPr lang="en-US" sz="2800">
              <a:solidFill>
                <a:srgbClr val="402000"/>
              </a:solidFill>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856098624"/>
      </p:ext>
    </p:extLst>
  </p:cSld>
  <p:clrMapOvr>
    <a:masterClrMapping/>
  </p:clrMapOvr>
  <p:transition>
    <p:cut/>
    <p:sndAc>
      <p:stSnd>
        <p:snd r:embed="rId2" name="PROJCTOR.WAV"/>
      </p:stSnd>
    </p:sndAc>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2"/>
          <p:cNvSpPr>
            <a:spLocks noGrp="1"/>
          </p:cNvSpPr>
          <p:nvPr>
            <p:ph type="ftr" sz="quarter" idx="11"/>
          </p:nvPr>
        </p:nvSpPr>
        <p:spPr/>
        <p:txBody>
          <a:bodyPr/>
          <a:lstStyle/>
          <a:p>
            <a:r>
              <a:rPr lang="en-US" dirty="0">
                <a:solidFill>
                  <a:prstClr val="black">
                    <a:tint val="75000"/>
                  </a:prstClr>
                </a:solidFill>
                <a:latin typeface="Calibri"/>
              </a:rPr>
              <a:t>Y. U. </a:t>
            </a:r>
            <a:r>
              <a:rPr lang="en-US" dirty="0" err="1">
                <a:solidFill>
                  <a:prstClr val="black">
                    <a:tint val="75000"/>
                  </a:prstClr>
                </a:solidFill>
                <a:latin typeface="Calibri"/>
              </a:rPr>
              <a:t>Sasidhar</a:t>
            </a:r>
            <a:endParaRPr lang="en-US" dirty="0">
              <a:solidFill>
                <a:prstClr val="black">
                  <a:tint val="75000"/>
                </a:prstClr>
              </a:solidFill>
              <a:latin typeface="Calibri"/>
            </a:endParaRPr>
          </a:p>
        </p:txBody>
      </p:sp>
      <p:graphicFrame>
        <p:nvGraphicFramePr>
          <p:cNvPr id="95232" name="Object 1024"/>
          <p:cNvGraphicFramePr>
            <a:graphicFrameLocks noChangeAspect="1"/>
          </p:cNvGraphicFramePr>
          <p:nvPr>
            <p:extLst>
              <p:ext uri="{D42A27DB-BD31-4B8C-83A1-F6EECF244321}">
                <p14:modId xmlns:p14="http://schemas.microsoft.com/office/powerpoint/2010/main" val="2485654819"/>
              </p:ext>
            </p:extLst>
          </p:nvPr>
        </p:nvGraphicFramePr>
        <p:xfrm>
          <a:off x="1573213" y="595313"/>
          <a:ext cx="6013450" cy="779462"/>
        </p:xfrm>
        <a:graphic>
          <a:graphicData uri="http://schemas.openxmlformats.org/presentationml/2006/ole">
            <mc:AlternateContent xmlns:mc="http://schemas.openxmlformats.org/markup-compatibility/2006">
              <mc:Choice xmlns:v="urn:schemas-microsoft-com:vml" Requires="v">
                <p:oleObj name="Equation" r:id="rId2" imgW="3530600" imgH="457200" progId="Equation.3">
                  <p:embed/>
                </p:oleObj>
              </mc:Choice>
              <mc:Fallback>
                <p:oleObj name="Equation" r:id="rId2" imgW="3530600" imgH="457200" progId="Equation.3">
                  <p:embed/>
                  <p:pic>
                    <p:nvPicPr>
                      <p:cNvPr id="0" name=""/>
                      <p:cNvPicPr>
                        <a:picLocks noChangeAspect="1" noChangeArrowheads="1"/>
                      </p:cNvPicPr>
                      <p:nvPr/>
                    </p:nvPicPr>
                    <p:blipFill>
                      <a:blip r:embed="rId3"/>
                      <a:srcRect/>
                      <a:stretch>
                        <a:fillRect/>
                      </a:stretch>
                    </p:blipFill>
                    <p:spPr bwMode="auto">
                      <a:xfrm>
                        <a:off x="1573213" y="595313"/>
                        <a:ext cx="6013450" cy="77946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95233" name="Object 1025"/>
          <p:cNvGraphicFramePr>
            <a:graphicFrameLocks noChangeAspect="1"/>
          </p:cNvGraphicFramePr>
          <p:nvPr/>
        </p:nvGraphicFramePr>
        <p:xfrm>
          <a:off x="1779612" y="1412776"/>
          <a:ext cx="5562600" cy="860425"/>
        </p:xfrm>
        <a:graphic>
          <a:graphicData uri="http://schemas.openxmlformats.org/presentationml/2006/ole">
            <mc:AlternateContent xmlns:mc="http://schemas.openxmlformats.org/markup-compatibility/2006">
              <mc:Choice xmlns:v="urn:schemas-microsoft-com:vml" Requires="v">
                <p:oleObj name="Equation" r:id="rId4" imgW="3035160" imgH="469800" progId="Equation.3">
                  <p:embed/>
                </p:oleObj>
              </mc:Choice>
              <mc:Fallback>
                <p:oleObj name="Equation" r:id="rId4" imgW="3035160" imgH="469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9612" y="1412776"/>
                        <a:ext cx="5562600" cy="860425"/>
                      </a:xfrm>
                      <a:prstGeom prst="rect">
                        <a:avLst/>
                      </a:prstGeom>
                      <a:solidFill>
                        <a:srgbClr val="EAEAEA"/>
                      </a:solidFill>
                      <a:effectLst>
                        <a:outerShdw dist="107763" dir="13500000" algn="ctr" rotWithShape="0">
                          <a:srgbClr val="808080"/>
                        </a:outerShdw>
                      </a:effectLst>
                    </p:spPr>
                  </p:pic>
                </p:oleObj>
              </mc:Fallback>
            </mc:AlternateContent>
          </a:graphicData>
        </a:graphic>
      </p:graphicFrame>
      <p:pic>
        <p:nvPicPr>
          <p:cNvPr id="66566" name="Picture 6" descr="H-atom-3d-radial"/>
          <p:cNvPicPr>
            <a:picLocks noChangeAspect="1" noChangeArrowheads="1"/>
          </p:cNvPicPr>
          <p:nvPr/>
        </p:nvPicPr>
        <p:blipFill>
          <a:blip r:embed="rId6" cstate="print"/>
          <a:srcRect/>
          <a:stretch>
            <a:fillRect/>
          </a:stretch>
        </p:blipFill>
        <p:spPr bwMode="auto">
          <a:xfrm>
            <a:off x="1598464" y="2492896"/>
            <a:ext cx="5934075" cy="2967037"/>
          </a:xfrm>
          <a:prstGeom prst="rect">
            <a:avLst/>
          </a:prstGeom>
          <a:noFill/>
        </p:spPr>
      </p:pic>
      <p:sp>
        <p:nvSpPr>
          <p:cNvPr id="66567" name="Line 7"/>
          <p:cNvSpPr>
            <a:spLocks noChangeShapeType="1"/>
          </p:cNvSpPr>
          <p:nvPr/>
        </p:nvSpPr>
        <p:spPr bwMode="auto">
          <a:xfrm flipV="1">
            <a:off x="1371600" y="3657600"/>
            <a:ext cx="0" cy="1219200"/>
          </a:xfrm>
          <a:prstGeom prst="line">
            <a:avLst/>
          </a:prstGeom>
          <a:noFill/>
          <a:ln w="38100">
            <a:solidFill>
              <a:srgbClr val="FF99FF"/>
            </a:solidFill>
            <a:round/>
            <a:headEnd type="none" w="sm" len="sm"/>
            <a:tailEnd type="arrow" w="med" len="med"/>
          </a:ln>
          <a:effectLst/>
        </p:spPr>
        <p:txBody>
          <a:bodyPr wrap="none" anchor="ctr"/>
          <a:lstStyle/>
          <a:p>
            <a:endParaRPr lang="en-US">
              <a:solidFill>
                <a:prstClr val="black"/>
              </a:solidFill>
              <a:latin typeface="Calibri"/>
            </a:endParaRPr>
          </a:p>
        </p:txBody>
      </p:sp>
      <p:sp>
        <p:nvSpPr>
          <p:cNvPr id="66568" name="Text Box 8"/>
          <p:cNvSpPr txBox="1">
            <a:spLocks noChangeArrowheads="1"/>
          </p:cNvSpPr>
          <p:nvPr/>
        </p:nvSpPr>
        <p:spPr bwMode="auto">
          <a:xfrm>
            <a:off x="7604125" y="6086475"/>
            <a:ext cx="727201" cy="461665"/>
          </a:xfrm>
          <a:prstGeom prst="rect">
            <a:avLst/>
          </a:prstGeom>
          <a:solidFill>
            <a:srgbClr val="EAEAEA"/>
          </a:solidFill>
          <a:ln w="12700">
            <a:noFill/>
            <a:miter lim="800000"/>
            <a:headEnd type="none" w="sm" len="sm"/>
            <a:tailEnd type="none" w="sm" len="sm"/>
          </a:ln>
          <a:effectLst/>
        </p:spPr>
        <p:txBody>
          <a:bodyPr wrap="none">
            <a:spAutoFit/>
          </a:bodyPr>
          <a:lstStyle/>
          <a:p>
            <a:r>
              <a:rPr lang="en-US" sz="2400" i="1" dirty="0">
                <a:solidFill>
                  <a:prstClr val="black"/>
                </a:solidFill>
                <a:latin typeface="Georgia"/>
                <a:cs typeface="Georgia"/>
              </a:rPr>
              <a:t>r/a</a:t>
            </a:r>
          </a:p>
        </p:txBody>
      </p:sp>
      <p:sp>
        <p:nvSpPr>
          <p:cNvPr id="66569" name="Line 9"/>
          <p:cNvSpPr>
            <a:spLocks noChangeShapeType="1"/>
          </p:cNvSpPr>
          <p:nvPr/>
        </p:nvSpPr>
        <p:spPr bwMode="auto">
          <a:xfrm>
            <a:off x="8229600" y="6400800"/>
            <a:ext cx="457200" cy="0"/>
          </a:xfrm>
          <a:prstGeom prst="line">
            <a:avLst/>
          </a:prstGeom>
          <a:noFill/>
          <a:ln w="38100">
            <a:solidFill>
              <a:srgbClr val="FF99FF"/>
            </a:solidFill>
            <a:round/>
            <a:headEnd type="none" w="sm" len="sm"/>
            <a:tailEnd type="arrow" w="med" len="med"/>
          </a:ln>
          <a:effectLst/>
        </p:spPr>
        <p:txBody>
          <a:bodyPr wrap="none" anchor="ctr"/>
          <a:lstStyle/>
          <a:p>
            <a:endParaRPr lang="en-US" sz="2400">
              <a:solidFill>
                <a:prstClr val="black"/>
              </a:solidFill>
              <a:latin typeface="Georgia"/>
              <a:cs typeface="Georgia"/>
            </a:endParaRPr>
          </a:p>
        </p:txBody>
      </p:sp>
      <p:sp>
        <p:nvSpPr>
          <p:cNvPr id="66570" name="Line 10"/>
          <p:cNvSpPr>
            <a:spLocks noChangeShapeType="1"/>
          </p:cNvSpPr>
          <p:nvPr/>
        </p:nvSpPr>
        <p:spPr bwMode="auto">
          <a:xfrm>
            <a:off x="4495800" y="3352800"/>
            <a:ext cx="228600" cy="0"/>
          </a:xfrm>
          <a:prstGeom prst="line">
            <a:avLst/>
          </a:prstGeom>
          <a:noFill/>
          <a:ln w="76200" cmpd="tri">
            <a:solidFill>
              <a:srgbClr val="FF99FF"/>
            </a:solidFill>
            <a:round/>
            <a:headEnd type="none" w="sm" len="sm"/>
            <a:tailEnd type="none" w="sm" len="sm"/>
          </a:ln>
          <a:effectLst/>
        </p:spPr>
        <p:txBody>
          <a:bodyPr wrap="none" anchor="ctr"/>
          <a:lstStyle/>
          <a:p>
            <a:endParaRPr lang="en-US">
              <a:solidFill>
                <a:prstClr val="black"/>
              </a:solidFill>
              <a:latin typeface="Calibri"/>
            </a:endParaRPr>
          </a:p>
        </p:txBody>
      </p:sp>
      <p:graphicFrame>
        <p:nvGraphicFramePr>
          <p:cNvPr id="1029" name="Object 5"/>
          <p:cNvGraphicFramePr>
            <a:graphicFrameLocks noChangeAspect="1"/>
          </p:cNvGraphicFramePr>
          <p:nvPr>
            <p:extLst>
              <p:ext uri="{D42A27DB-BD31-4B8C-83A1-F6EECF244321}">
                <p14:modId xmlns:p14="http://schemas.microsoft.com/office/powerpoint/2010/main" val="1411973746"/>
              </p:ext>
            </p:extLst>
          </p:nvPr>
        </p:nvGraphicFramePr>
        <p:xfrm>
          <a:off x="876300" y="80963"/>
          <a:ext cx="1022350" cy="604837"/>
        </p:xfrm>
        <a:graphic>
          <a:graphicData uri="http://schemas.openxmlformats.org/presentationml/2006/ole">
            <mc:AlternateContent xmlns:mc="http://schemas.openxmlformats.org/markup-compatibility/2006">
              <mc:Choice xmlns:v="urn:schemas-microsoft-com:vml" Requires="v">
                <p:oleObj name="Equation" r:id="rId7" imgW="431800" imgH="254000" progId="Equation.3">
                  <p:embed/>
                </p:oleObj>
              </mc:Choice>
              <mc:Fallback>
                <p:oleObj name="Equation" r:id="rId7" imgW="431800" imgH="254000" progId="Equation.3">
                  <p:embed/>
                  <p:pic>
                    <p:nvPicPr>
                      <p:cNvPr id="0" name=""/>
                      <p:cNvPicPr>
                        <a:picLocks noChangeAspect="1" noChangeArrowheads="1"/>
                      </p:cNvPicPr>
                      <p:nvPr/>
                    </p:nvPicPr>
                    <p:blipFill>
                      <a:blip r:embed="rId8"/>
                      <a:srcRect/>
                      <a:stretch>
                        <a:fillRect/>
                      </a:stretch>
                    </p:blipFill>
                    <p:spPr bwMode="auto">
                      <a:xfrm>
                        <a:off x="876300" y="80963"/>
                        <a:ext cx="1022350" cy="604837"/>
                      </a:xfrm>
                      <a:prstGeom prst="rect">
                        <a:avLst/>
                      </a:prstGeom>
                      <a:gradFill rotWithShape="0">
                        <a:gsLst>
                          <a:gs pos="0">
                            <a:srgbClr val="FF99FF"/>
                          </a:gs>
                          <a:gs pos="100000">
                            <a:srgbClr val="FF99FF">
                              <a:gamma/>
                              <a:tint val="0"/>
                              <a:invGamma/>
                            </a:srgbClr>
                          </a:gs>
                        </a:gsLst>
                        <a:path path="rect">
                          <a:fillToRect r="100000" b="100000"/>
                        </a:path>
                      </a:gradFill>
                    </p:spPr>
                  </p:pic>
                </p:oleObj>
              </mc:Fallback>
            </mc:AlternateContent>
          </a:graphicData>
        </a:graphic>
      </p:graphicFrame>
    </p:spTree>
    <p:extLst>
      <p:ext uri="{BB962C8B-B14F-4D97-AF65-F5344CB8AC3E}">
        <p14:creationId xmlns:p14="http://schemas.microsoft.com/office/powerpoint/2010/main" val="2619882229"/>
      </p:ext>
    </p:extLst>
  </p:cSld>
  <p:clrMapOvr>
    <a:masterClrMapping/>
  </p:clrMapOvr>
  <p:transition>
    <p:cu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588" name="Object 4"/>
          <p:cNvGraphicFramePr>
            <a:graphicFrameLocks noChangeAspect="1"/>
          </p:cNvGraphicFramePr>
          <p:nvPr/>
        </p:nvGraphicFramePr>
        <p:xfrm>
          <a:off x="5767536" y="1196752"/>
          <a:ext cx="1828800" cy="498475"/>
        </p:xfrm>
        <a:graphic>
          <a:graphicData uri="http://schemas.openxmlformats.org/presentationml/2006/ole">
            <mc:AlternateContent xmlns:mc="http://schemas.openxmlformats.org/markup-compatibility/2006">
              <mc:Choice xmlns:v="urn:schemas-microsoft-com:vml" Requires="v">
                <p:oleObj name="Equation" r:id="rId2" imgW="927000" imgH="253800" progId="Equation.3">
                  <p:embed/>
                </p:oleObj>
              </mc:Choice>
              <mc:Fallback>
                <p:oleObj name="Equation" r:id="rId2" imgW="927000" imgH="2538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7536" y="1196752"/>
                        <a:ext cx="1828800" cy="498475"/>
                      </a:xfrm>
                      <a:prstGeom prst="rect">
                        <a:avLst/>
                      </a:prstGeom>
                      <a:gradFill rotWithShape="0">
                        <a:gsLst>
                          <a:gs pos="0">
                            <a:srgbClr val="FFCCFF"/>
                          </a:gs>
                          <a:gs pos="100000">
                            <a:srgbClr val="FFCCFF">
                              <a:gamma/>
                              <a:tint val="0"/>
                              <a:invGamma/>
                            </a:srgbClr>
                          </a:gs>
                        </a:gsLst>
                        <a:path path="rect">
                          <a:fillToRect r="100000" b="100000"/>
                        </a:path>
                      </a:gradFill>
                    </p:spPr>
                  </p:pic>
                </p:oleObj>
              </mc:Fallback>
            </mc:AlternateContent>
          </a:graphicData>
        </a:graphic>
      </p:graphicFrame>
      <p:sp>
        <p:nvSpPr>
          <p:cNvPr id="67594" name="Text Box 10"/>
          <p:cNvSpPr txBox="1">
            <a:spLocks noChangeArrowheads="1"/>
          </p:cNvSpPr>
          <p:nvPr/>
        </p:nvSpPr>
        <p:spPr bwMode="auto">
          <a:xfrm>
            <a:off x="4724400" y="1676400"/>
            <a:ext cx="4038600" cy="461665"/>
          </a:xfrm>
          <a:prstGeom prst="rect">
            <a:avLst/>
          </a:prstGeom>
          <a:solidFill>
            <a:srgbClr val="EAEAEA"/>
          </a:solidFill>
          <a:ln w="12700">
            <a:solidFill>
              <a:srgbClr val="FF99FF"/>
            </a:solidFill>
            <a:miter lim="800000"/>
            <a:headEnd type="none" w="sm" len="sm"/>
            <a:tailEnd type="none" w="sm" len="sm"/>
          </a:ln>
          <a:effectLst/>
        </p:spPr>
        <p:txBody>
          <a:bodyPr wrap="square">
            <a:spAutoFit/>
          </a:bodyPr>
          <a:lstStyle/>
          <a:p>
            <a:r>
              <a:rPr lang="en-US" sz="2400" b="1" i="1" dirty="0">
                <a:solidFill>
                  <a:prstClr val="black"/>
                </a:solidFill>
                <a:latin typeface="Georgia"/>
                <a:cs typeface="Georgia"/>
              </a:rPr>
              <a:t>Angular nodes: x = </a:t>
            </a:r>
            <a:r>
              <a:rPr lang="en-US" sz="2400" b="1" i="1" dirty="0">
                <a:solidFill>
                  <a:prstClr val="black"/>
                </a:solidFill>
                <a:latin typeface="Georgia"/>
                <a:cs typeface="Georgia"/>
                <a:sym typeface="Symbol" pitchFamily="18" charset="2"/>
              </a:rPr>
              <a:t> y</a:t>
            </a:r>
            <a:endParaRPr lang="en-US" sz="2400" dirty="0">
              <a:solidFill>
                <a:prstClr val="black"/>
              </a:solidFill>
              <a:latin typeface="Georgia"/>
              <a:cs typeface="Georgia"/>
            </a:endParaRPr>
          </a:p>
        </p:txBody>
      </p:sp>
      <p:graphicFrame>
        <p:nvGraphicFramePr>
          <p:cNvPr id="2052" name="Object 4"/>
          <p:cNvGraphicFramePr>
            <a:graphicFrameLocks noChangeAspect="1"/>
          </p:cNvGraphicFramePr>
          <p:nvPr/>
        </p:nvGraphicFramePr>
        <p:xfrm>
          <a:off x="0" y="0"/>
          <a:ext cx="1143000" cy="665163"/>
        </p:xfrm>
        <a:graphic>
          <a:graphicData uri="http://schemas.openxmlformats.org/presentationml/2006/ole">
            <mc:AlternateContent xmlns:mc="http://schemas.openxmlformats.org/markup-compatibility/2006">
              <mc:Choice xmlns:v="urn:schemas-microsoft-com:vml" Requires="v">
                <p:oleObj name="Equation" r:id="rId4" imgW="482400" imgH="279360" progId="Equation.3">
                  <p:embed/>
                </p:oleObj>
              </mc:Choice>
              <mc:Fallback>
                <p:oleObj name="Equation" r:id="rId4" imgW="482400" imgH="27936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143000" cy="665163"/>
                      </a:xfrm>
                      <a:prstGeom prst="rect">
                        <a:avLst/>
                      </a:prstGeom>
                      <a:gradFill rotWithShape="0">
                        <a:gsLst>
                          <a:gs pos="0">
                            <a:srgbClr val="FF99FF"/>
                          </a:gs>
                          <a:gs pos="100000">
                            <a:srgbClr val="FF99FF">
                              <a:gamma/>
                              <a:tint val="0"/>
                              <a:invGamma/>
                            </a:srgbClr>
                          </a:gs>
                        </a:gsLst>
                        <a:path path="rect">
                          <a:fillToRect r="100000" b="100000"/>
                        </a:path>
                      </a:gradFill>
                    </p:spPr>
                  </p:pic>
                </p:oleObj>
              </mc:Fallback>
            </mc:AlternateContent>
          </a:graphicData>
        </a:graphic>
      </p:graphicFrame>
      <p:sp>
        <p:nvSpPr>
          <p:cNvPr id="19" name="Rounded Rectangle 18"/>
          <p:cNvSpPr/>
          <p:nvPr/>
        </p:nvSpPr>
        <p:spPr>
          <a:xfrm>
            <a:off x="6239272" y="764704"/>
            <a:ext cx="1456928" cy="432048"/>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latin typeface="Calibri"/>
            </a:endParaRPr>
          </a:p>
        </p:txBody>
      </p:sp>
      <p:grpSp>
        <p:nvGrpSpPr>
          <p:cNvPr id="24" name="Group 23"/>
          <p:cNvGrpSpPr/>
          <p:nvPr/>
        </p:nvGrpSpPr>
        <p:grpSpPr>
          <a:xfrm>
            <a:off x="971600" y="2348880"/>
            <a:ext cx="6696744" cy="4509120"/>
            <a:chOff x="971600" y="2348880"/>
            <a:chExt cx="6696744" cy="4509120"/>
          </a:xfrm>
        </p:grpSpPr>
        <p:pic>
          <p:nvPicPr>
            <p:cNvPr id="67586" name="Picture 2" descr="H-atom-3d-x2-y2-cont-1"/>
            <p:cNvPicPr>
              <a:picLocks noChangeAspect="1" noChangeArrowheads="1"/>
            </p:cNvPicPr>
            <p:nvPr/>
          </p:nvPicPr>
          <p:blipFill>
            <a:blip r:embed="rId6" cstate="print"/>
            <a:srcRect t="17981" r="19398" b="12024"/>
            <a:stretch>
              <a:fillRect/>
            </a:stretch>
          </p:blipFill>
          <p:spPr bwMode="auto">
            <a:xfrm>
              <a:off x="1403648" y="2348880"/>
              <a:ext cx="6264696" cy="4032448"/>
            </a:xfrm>
            <a:prstGeom prst="rect">
              <a:avLst/>
            </a:prstGeom>
            <a:noFill/>
          </p:spPr>
        </p:pic>
        <p:sp>
          <p:nvSpPr>
            <p:cNvPr id="67596" name="Text Box 12"/>
            <p:cNvSpPr txBox="1">
              <a:spLocks noChangeArrowheads="1"/>
            </p:cNvSpPr>
            <p:nvPr/>
          </p:nvSpPr>
          <p:spPr bwMode="auto">
            <a:xfrm>
              <a:off x="4077841" y="6338887"/>
              <a:ext cx="638175" cy="519113"/>
            </a:xfrm>
            <a:prstGeom prst="rect">
              <a:avLst/>
            </a:prstGeom>
            <a:solidFill>
              <a:srgbClr val="EAEAEA"/>
            </a:solidFill>
            <a:ln w="12700">
              <a:noFill/>
              <a:miter lim="800000"/>
              <a:headEnd type="none" w="sm" len="sm"/>
              <a:tailEnd type="none" w="sm" len="sm"/>
            </a:ln>
            <a:effectLst/>
          </p:spPr>
          <p:txBody>
            <a:bodyPr wrap="none">
              <a:spAutoFit/>
            </a:bodyPr>
            <a:lstStyle/>
            <a:p>
              <a:r>
                <a:rPr lang="en-US" b="1" i="1">
                  <a:solidFill>
                    <a:prstClr val="black"/>
                  </a:solidFill>
                  <a:latin typeface="Calibri"/>
                </a:rPr>
                <a:t>x/a</a:t>
              </a:r>
              <a:endParaRPr lang="en-US">
                <a:solidFill>
                  <a:prstClr val="black"/>
                </a:solidFill>
                <a:latin typeface="Calibri"/>
              </a:endParaRPr>
            </a:p>
          </p:txBody>
        </p:sp>
        <p:sp>
          <p:nvSpPr>
            <p:cNvPr id="67597" name="Line 13"/>
            <p:cNvSpPr>
              <a:spLocks noChangeShapeType="1"/>
            </p:cNvSpPr>
            <p:nvPr/>
          </p:nvSpPr>
          <p:spPr bwMode="auto">
            <a:xfrm>
              <a:off x="5220072" y="6525344"/>
              <a:ext cx="1143000" cy="0"/>
            </a:xfrm>
            <a:prstGeom prst="line">
              <a:avLst/>
            </a:prstGeom>
            <a:noFill/>
            <a:ln w="38100">
              <a:solidFill>
                <a:srgbClr val="FF99FF"/>
              </a:solidFill>
              <a:round/>
              <a:headEnd type="none" w="sm" len="sm"/>
              <a:tailEnd type="arrow" w="med" len="med"/>
            </a:ln>
            <a:effectLst/>
          </p:spPr>
          <p:txBody>
            <a:bodyPr wrap="none" anchor="ctr"/>
            <a:lstStyle/>
            <a:p>
              <a:endParaRPr lang="en-US">
                <a:solidFill>
                  <a:prstClr val="black"/>
                </a:solidFill>
                <a:latin typeface="Calibri"/>
              </a:endParaRPr>
            </a:p>
          </p:txBody>
        </p:sp>
        <p:sp>
          <p:nvSpPr>
            <p:cNvPr id="67599" name="Text Box 15"/>
            <p:cNvSpPr txBox="1">
              <a:spLocks noChangeArrowheads="1"/>
            </p:cNvSpPr>
            <p:nvPr/>
          </p:nvSpPr>
          <p:spPr bwMode="auto">
            <a:xfrm>
              <a:off x="971600" y="4437112"/>
              <a:ext cx="617538" cy="519113"/>
            </a:xfrm>
            <a:prstGeom prst="rect">
              <a:avLst/>
            </a:prstGeom>
            <a:solidFill>
              <a:srgbClr val="EAEAEA"/>
            </a:solidFill>
            <a:ln w="12700">
              <a:noFill/>
              <a:miter lim="800000"/>
              <a:headEnd type="none" w="sm" len="sm"/>
              <a:tailEnd type="none" w="sm" len="sm"/>
            </a:ln>
            <a:effectLst/>
          </p:spPr>
          <p:txBody>
            <a:bodyPr wrap="none">
              <a:spAutoFit/>
            </a:bodyPr>
            <a:lstStyle/>
            <a:p>
              <a:r>
                <a:rPr lang="en-US" b="1" i="1">
                  <a:solidFill>
                    <a:prstClr val="black"/>
                  </a:solidFill>
                  <a:latin typeface="Calibri"/>
                </a:rPr>
                <a:t>y/a</a:t>
              </a:r>
              <a:endParaRPr lang="en-US">
                <a:solidFill>
                  <a:prstClr val="black"/>
                </a:solidFill>
                <a:latin typeface="Calibri"/>
              </a:endParaRPr>
            </a:p>
          </p:txBody>
        </p:sp>
        <p:sp>
          <p:nvSpPr>
            <p:cNvPr id="67600" name="Line 16"/>
            <p:cNvSpPr>
              <a:spLocks noChangeShapeType="1"/>
            </p:cNvSpPr>
            <p:nvPr/>
          </p:nvSpPr>
          <p:spPr bwMode="auto">
            <a:xfrm flipV="1">
              <a:off x="1331640" y="3645024"/>
              <a:ext cx="0" cy="685800"/>
            </a:xfrm>
            <a:prstGeom prst="line">
              <a:avLst/>
            </a:prstGeom>
            <a:noFill/>
            <a:ln w="38100">
              <a:solidFill>
                <a:srgbClr val="FF99FF"/>
              </a:solidFill>
              <a:round/>
              <a:headEnd type="none" w="sm" len="sm"/>
              <a:tailEnd type="arrow" w="med" len="med"/>
            </a:ln>
            <a:effectLst/>
          </p:spPr>
          <p:txBody>
            <a:bodyPr wrap="none" anchor="ctr"/>
            <a:lstStyle/>
            <a:p>
              <a:endParaRPr lang="en-US">
                <a:solidFill>
                  <a:prstClr val="black"/>
                </a:solidFill>
                <a:latin typeface="Calibri"/>
              </a:endParaRPr>
            </a:p>
          </p:txBody>
        </p:sp>
        <p:sp>
          <p:nvSpPr>
            <p:cNvPr id="20" name="Text Box 23"/>
            <p:cNvSpPr txBox="1">
              <a:spLocks noChangeArrowheads="1"/>
            </p:cNvSpPr>
            <p:nvPr/>
          </p:nvSpPr>
          <p:spPr bwMode="auto">
            <a:xfrm>
              <a:off x="4939680" y="3839567"/>
              <a:ext cx="444500" cy="641350"/>
            </a:xfrm>
            <a:prstGeom prst="rect">
              <a:avLst/>
            </a:prstGeom>
            <a:noFill/>
            <a:ln w="12700">
              <a:noFill/>
              <a:miter lim="800000"/>
              <a:headEnd type="none" w="sm" len="sm"/>
              <a:tailEnd type="none" w="sm" len="sm"/>
            </a:ln>
            <a:effectLst/>
          </p:spPr>
          <p:txBody>
            <a:bodyPr wrap="none">
              <a:spAutoFit/>
            </a:bodyPr>
            <a:lstStyle/>
            <a:p>
              <a:r>
                <a:rPr lang="en-US" sz="3600" b="1" dirty="0">
                  <a:solidFill>
                    <a:prstClr val="black"/>
                  </a:solidFill>
                  <a:latin typeface="Calibri"/>
                </a:rPr>
                <a:t>+</a:t>
              </a:r>
              <a:endParaRPr lang="en-US" dirty="0">
                <a:solidFill>
                  <a:prstClr val="black"/>
                </a:solidFill>
                <a:latin typeface="Calibri"/>
              </a:endParaRPr>
            </a:p>
          </p:txBody>
        </p:sp>
        <p:sp>
          <p:nvSpPr>
            <p:cNvPr id="21" name="Text Box 24"/>
            <p:cNvSpPr txBox="1">
              <a:spLocks noChangeArrowheads="1"/>
            </p:cNvSpPr>
            <p:nvPr/>
          </p:nvSpPr>
          <p:spPr bwMode="auto">
            <a:xfrm>
              <a:off x="4279280" y="4515842"/>
              <a:ext cx="336550" cy="641350"/>
            </a:xfrm>
            <a:prstGeom prst="rect">
              <a:avLst/>
            </a:prstGeom>
            <a:noFill/>
            <a:ln w="12700">
              <a:noFill/>
              <a:miter lim="800000"/>
              <a:headEnd type="none" w="sm" len="sm"/>
              <a:tailEnd type="none" w="sm" len="sm"/>
            </a:ln>
            <a:effectLst/>
          </p:spPr>
          <p:txBody>
            <a:bodyPr wrap="none">
              <a:spAutoFit/>
            </a:bodyPr>
            <a:lstStyle/>
            <a:p>
              <a:r>
                <a:rPr lang="en-US" sz="3600" b="1" dirty="0">
                  <a:solidFill>
                    <a:prstClr val="black"/>
                  </a:solidFill>
                  <a:latin typeface="Calibri"/>
                </a:rPr>
                <a:t>-</a:t>
              </a:r>
              <a:endParaRPr lang="en-US" dirty="0">
                <a:solidFill>
                  <a:prstClr val="black"/>
                </a:solidFill>
                <a:latin typeface="Calibri"/>
              </a:endParaRPr>
            </a:p>
          </p:txBody>
        </p:sp>
        <p:sp>
          <p:nvSpPr>
            <p:cNvPr id="22" name="Text Box 25"/>
            <p:cNvSpPr txBox="1">
              <a:spLocks noChangeArrowheads="1"/>
            </p:cNvSpPr>
            <p:nvPr/>
          </p:nvSpPr>
          <p:spPr bwMode="auto">
            <a:xfrm>
              <a:off x="3491880" y="3839567"/>
              <a:ext cx="444500" cy="641350"/>
            </a:xfrm>
            <a:prstGeom prst="rect">
              <a:avLst/>
            </a:prstGeom>
            <a:noFill/>
            <a:ln w="12700">
              <a:noFill/>
              <a:miter lim="800000"/>
              <a:headEnd type="none" w="sm" len="sm"/>
              <a:tailEnd type="none" w="sm" len="sm"/>
            </a:ln>
            <a:effectLst/>
          </p:spPr>
          <p:txBody>
            <a:bodyPr wrap="none">
              <a:spAutoFit/>
            </a:bodyPr>
            <a:lstStyle/>
            <a:p>
              <a:r>
                <a:rPr lang="en-US" sz="3600" b="1" dirty="0">
                  <a:solidFill>
                    <a:prstClr val="black"/>
                  </a:solidFill>
                  <a:latin typeface="Calibri"/>
                </a:rPr>
                <a:t>+</a:t>
              </a:r>
              <a:endParaRPr lang="en-US" dirty="0">
                <a:solidFill>
                  <a:prstClr val="black"/>
                </a:solidFill>
                <a:latin typeface="Calibri"/>
              </a:endParaRPr>
            </a:p>
          </p:txBody>
        </p:sp>
        <p:sp>
          <p:nvSpPr>
            <p:cNvPr id="23" name="Text Box 26"/>
            <p:cNvSpPr txBox="1">
              <a:spLocks noChangeArrowheads="1"/>
            </p:cNvSpPr>
            <p:nvPr/>
          </p:nvSpPr>
          <p:spPr bwMode="auto">
            <a:xfrm>
              <a:off x="4253880" y="3115667"/>
              <a:ext cx="336550" cy="641350"/>
            </a:xfrm>
            <a:prstGeom prst="rect">
              <a:avLst/>
            </a:prstGeom>
            <a:noFill/>
            <a:ln w="12700">
              <a:noFill/>
              <a:miter lim="800000"/>
              <a:headEnd type="none" w="sm" len="sm"/>
              <a:tailEnd type="none" w="sm" len="sm"/>
            </a:ln>
            <a:effectLst/>
          </p:spPr>
          <p:txBody>
            <a:bodyPr wrap="none">
              <a:spAutoFit/>
            </a:bodyPr>
            <a:lstStyle/>
            <a:p>
              <a:r>
                <a:rPr lang="en-US" sz="3600" b="1" dirty="0">
                  <a:solidFill>
                    <a:prstClr val="black"/>
                  </a:solidFill>
                  <a:latin typeface="Calibri"/>
                </a:rPr>
                <a:t>-</a:t>
              </a:r>
              <a:endParaRPr lang="en-US" dirty="0">
                <a:solidFill>
                  <a:prstClr val="black"/>
                </a:solidFill>
                <a:latin typeface="Calibri"/>
              </a:endParaRPr>
            </a:p>
          </p:txBody>
        </p:sp>
      </p:grpSp>
      <p:graphicFrame>
        <p:nvGraphicFramePr>
          <p:cNvPr id="17" name="Object 1024"/>
          <p:cNvGraphicFramePr>
            <a:graphicFrameLocks noChangeAspect="1"/>
          </p:cNvGraphicFramePr>
          <p:nvPr>
            <p:extLst>
              <p:ext uri="{D42A27DB-BD31-4B8C-83A1-F6EECF244321}">
                <p14:modId xmlns:p14="http://schemas.microsoft.com/office/powerpoint/2010/main" val="1328809989"/>
              </p:ext>
            </p:extLst>
          </p:nvPr>
        </p:nvGraphicFramePr>
        <p:xfrm>
          <a:off x="1573213" y="595313"/>
          <a:ext cx="6013450" cy="779462"/>
        </p:xfrm>
        <a:graphic>
          <a:graphicData uri="http://schemas.openxmlformats.org/presentationml/2006/ole">
            <mc:AlternateContent xmlns:mc="http://schemas.openxmlformats.org/markup-compatibility/2006">
              <mc:Choice xmlns:v="urn:schemas-microsoft-com:vml" Requires="v">
                <p:oleObj name="Formel" r:id="rId7" imgW="3530600" imgH="457200" progId="Equation.3">
                  <p:embed/>
                </p:oleObj>
              </mc:Choice>
              <mc:Fallback>
                <p:oleObj name="Formel" r:id="rId7" imgW="3530600" imgH="457200" progId="Equation.3">
                  <p:embed/>
                  <p:pic>
                    <p:nvPicPr>
                      <p:cNvPr id="0" name=""/>
                      <p:cNvPicPr>
                        <a:picLocks noChangeAspect="1" noChangeArrowheads="1"/>
                      </p:cNvPicPr>
                      <p:nvPr/>
                    </p:nvPicPr>
                    <p:blipFill>
                      <a:blip r:embed="rId8"/>
                      <a:srcRect/>
                      <a:stretch>
                        <a:fillRect/>
                      </a:stretch>
                    </p:blipFill>
                    <p:spPr bwMode="auto">
                      <a:xfrm>
                        <a:off x="1573213" y="595313"/>
                        <a:ext cx="6013450" cy="77946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 name="Right Triangle 1"/>
          <p:cNvSpPr/>
          <p:nvPr/>
        </p:nvSpPr>
        <p:spPr>
          <a:xfrm rot="18900000">
            <a:off x="3350174" y="1622234"/>
            <a:ext cx="2066544" cy="2064188"/>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Triangle 24"/>
          <p:cNvSpPr/>
          <p:nvPr/>
        </p:nvSpPr>
        <p:spPr>
          <a:xfrm rot="18900000">
            <a:off x="4922963" y="3146271"/>
            <a:ext cx="2066544" cy="2064188"/>
          </a:xfrm>
          <a:prstGeom prst="rtTriangle">
            <a:avLst/>
          </a:prstGeom>
          <a:solidFill>
            <a:schemeClr val="bg1"/>
          </a:solidFill>
          <a:ln>
            <a:noFill/>
          </a:ln>
          <a:effectLst/>
          <a:scene3d>
            <a:camera prst="orthographicFront">
              <a:rot lat="0" lon="0" rev="162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ight Triangle 25"/>
          <p:cNvSpPr/>
          <p:nvPr/>
        </p:nvSpPr>
        <p:spPr>
          <a:xfrm rot="18900000">
            <a:off x="3368448" y="4719063"/>
            <a:ext cx="2066544" cy="2064188"/>
          </a:xfrm>
          <a:prstGeom prst="rtTriangle">
            <a:avLst/>
          </a:prstGeom>
          <a:solidFill>
            <a:schemeClr val="bg1"/>
          </a:solidFill>
          <a:ln>
            <a:noFill/>
          </a:ln>
          <a:effectLst/>
          <a:scene3d>
            <a:camera prst="orthographicFront">
              <a:rot lat="0" lon="0" rev="108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ight Triangle 26"/>
          <p:cNvSpPr/>
          <p:nvPr/>
        </p:nvSpPr>
        <p:spPr>
          <a:xfrm rot="18900000">
            <a:off x="1798763" y="3171541"/>
            <a:ext cx="2066544" cy="2064188"/>
          </a:xfrm>
          <a:prstGeom prst="rtTriangle">
            <a:avLst/>
          </a:prstGeom>
          <a:solidFill>
            <a:schemeClr val="bg1"/>
          </a:solidFill>
          <a:ln>
            <a:noFill/>
          </a:ln>
          <a:effectLst/>
          <a:scene3d>
            <a:camera prst="orthographicFront">
              <a:rot lat="0" lon="0" rev="54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1795525"/>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5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xit" presetSubtype="10" fill="hold" grpId="0" nodeType="clickEffect">
                                  <p:stCondLst>
                                    <p:cond delay="0"/>
                                  </p:stCondLst>
                                  <p:childTnLst>
                                    <p:animEffect transition="out" filter="blinds(horizontal)">
                                      <p:cBhvr>
                                        <p:cTn id="18" dur="500"/>
                                        <p:tgtEl>
                                          <p:spTgt spid="2"/>
                                        </p:tgtEl>
                                      </p:cBhvr>
                                    </p:animEffect>
                                    <p:set>
                                      <p:cBhvr>
                                        <p:cTn id="19" dur="1" fill="hold">
                                          <p:stCondLst>
                                            <p:cond delay="499"/>
                                          </p:stCondLst>
                                        </p:cTn>
                                        <p:tgtEl>
                                          <p:spTgt spid="2"/>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3" presetClass="exit" presetSubtype="10" fill="hold" grpId="0" nodeType="clickEffect">
                                  <p:stCondLst>
                                    <p:cond delay="0"/>
                                  </p:stCondLst>
                                  <p:childTnLst>
                                    <p:animEffect transition="out" filter="blinds(horizontal)">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grpId="0" nodeType="clickEffect">
                                  <p:stCondLst>
                                    <p:cond delay="0"/>
                                  </p:stCondLst>
                                  <p:childTnLst>
                                    <p:animEffect transition="out" filter="blinds(horizontal)">
                                      <p:cBhvr>
                                        <p:cTn id="28" dur="500"/>
                                        <p:tgtEl>
                                          <p:spTgt spid="26"/>
                                        </p:tgtEl>
                                      </p:cBhvr>
                                    </p:animEffect>
                                    <p:set>
                                      <p:cBhvr>
                                        <p:cTn id="29" dur="1" fill="hold">
                                          <p:stCondLst>
                                            <p:cond delay="499"/>
                                          </p:stCondLst>
                                        </p:cTn>
                                        <p:tgtEl>
                                          <p:spTgt spid="2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3" presetClass="exit" presetSubtype="10" fill="hold" grpId="0" nodeType="clickEffect">
                                  <p:stCondLst>
                                    <p:cond delay="0"/>
                                  </p:stCondLst>
                                  <p:childTnLst>
                                    <p:animEffect transition="out" filter="blinds(horizontal)">
                                      <p:cBhvr>
                                        <p:cTn id="33" dur="500"/>
                                        <p:tgtEl>
                                          <p:spTgt spid="27"/>
                                        </p:tgtEl>
                                      </p:cBhvr>
                                    </p:animEffect>
                                    <p:set>
                                      <p:cBhvr>
                                        <p:cTn id="34"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94" grpId="0" animBg="1"/>
      <p:bldP spid="2" grpId="0" animBg="1"/>
      <p:bldP spid="25" grpId="0" animBg="1"/>
      <p:bldP spid="26" grpId="0" animBg="1"/>
      <p:bldP spid="27"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053" name="Object 5"/>
          <p:cNvGraphicFramePr>
            <a:graphicFrameLocks noChangeAspect="1"/>
          </p:cNvGraphicFramePr>
          <p:nvPr/>
        </p:nvGraphicFramePr>
        <p:xfrm>
          <a:off x="1908175" y="627063"/>
          <a:ext cx="5343525" cy="714375"/>
        </p:xfrm>
        <a:graphic>
          <a:graphicData uri="http://schemas.openxmlformats.org/presentationml/2006/ole">
            <mc:AlternateContent xmlns:mc="http://schemas.openxmlformats.org/markup-compatibility/2006">
              <mc:Choice xmlns:v="urn:schemas-microsoft-com:vml" Requires="v">
                <p:oleObj name="Equation" r:id="rId2" imgW="3136680" imgH="419040" progId="Equation.3">
                  <p:embed/>
                </p:oleObj>
              </mc:Choice>
              <mc:Fallback>
                <p:oleObj name="Equation" r:id="rId2" imgW="3136680" imgH="41904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175" y="627063"/>
                        <a:ext cx="5343525" cy="7143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67588" name="Object 4"/>
          <p:cNvGraphicFramePr>
            <a:graphicFrameLocks noChangeAspect="1"/>
          </p:cNvGraphicFramePr>
          <p:nvPr/>
        </p:nvGraphicFramePr>
        <p:xfrm>
          <a:off x="5767536" y="1196752"/>
          <a:ext cx="1828800" cy="498475"/>
        </p:xfrm>
        <a:graphic>
          <a:graphicData uri="http://schemas.openxmlformats.org/presentationml/2006/ole">
            <mc:AlternateContent xmlns:mc="http://schemas.openxmlformats.org/markup-compatibility/2006">
              <mc:Choice xmlns:v="urn:schemas-microsoft-com:vml" Requires="v">
                <p:oleObj name="Equation" r:id="rId4" imgW="927000" imgH="253800" progId="Equation.3">
                  <p:embed/>
                </p:oleObj>
              </mc:Choice>
              <mc:Fallback>
                <p:oleObj name="Equation" r:id="rId4" imgW="927000" imgH="253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7536" y="1196752"/>
                        <a:ext cx="1828800" cy="498475"/>
                      </a:xfrm>
                      <a:prstGeom prst="rect">
                        <a:avLst/>
                      </a:prstGeom>
                      <a:gradFill rotWithShape="0">
                        <a:gsLst>
                          <a:gs pos="0">
                            <a:srgbClr val="FFCCFF"/>
                          </a:gs>
                          <a:gs pos="100000">
                            <a:srgbClr val="FFCCFF">
                              <a:gamma/>
                              <a:tint val="0"/>
                              <a:invGamma/>
                            </a:srgbClr>
                          </a:gs>
                        </a:gsLst>
                        <a:path path="rect">
                          <a:fillToRect r="100000" b="100000"/>
                        </a:path>
                      </a:gradFill>
                    </p:spPr>
                  </p:pic>
                </p:oleObj>
              </mc:Fallback>
            </mc:AlternateContent>
          </a:graphicData>
        </a:graphic>
      </p:graphicFrame>
      <p:sp>
        <p:nvSpPr>
          <p:cNvPr id="67594" name="Text Box 10"/>
          <p:cNvSpPr txBox="1">
            <a:spLocks noChangeArrowheads="1"/>
          </p:cNvSpPr>
          <p:nvPr/>
        </p:nvSpPr>
        <p:spPr bwMode="auto">
          <a:xfrm>
            <a:off x="4724400" y="1676400"/>
            <a:ext cx="4038600" cy="461665"/>
          </a:xfrm>
          <a:prstGeom prst="rect">
            <a:avLst/>
          </a:prstGeom>
          <a:solidFill>
            <a:srgbClr val="EAEAEA"/>
          </a:solidFill>
          <a:ln w="12700">
            <a:solidFill>
              <a:srgbClr val="FF99FF"/>
            </a:solidFill>
            <a:miter lim="800000"/>
            <a:headEnd type="none" w="sm" len="sm"/>
            <a:tailEnd type="none" w="sm" len="sm"/>
          </a:ln>
          <a:effectLst/>
        </p:spPr>
        <p:txBody>
          <a:bodyPr wrap="square">
            <a:spAutoFit/>
          </a:bodyPr>
          <a:lstStyle/>
          <a:p>
            <a:r>
              <a:rPr lang="en-US" sz="2400" b="1" i="1" dirty="0">
                <a:solidFill>
                  <a:prstClr val="black"/>
                </a:solidFill>
                <a:latin typeface="Georgia"/>
                <a:cs typeface="Georgia"/>
              </a:rPr>
              <a:t>Angular nodes: x = </a:t>
            </a:r>
            <a:r>
              <a:rPr lang="en-US" sz="2400" b="1" i="1" dirty="0">
                <a:solidFill>
                  <a:prstClr val="black"/>
                </a:solidFill>
                <a:latin typeface="Georgia"/>
                <a:cs typeface="Georgia"/>
                <a:sym typeface="Symbol" pitchFamily="18" charset="2"/>
              </a:rPr>
              <a:t> y</a:t>
            </a:r>
            <a:endParaRPr lang="en-US" sz="2400" dirty="0">
              <a:solidFill>
                <a:prstClr val="black"/>
              </a:solidFill>
              <a:latin typeface="Georgia"/>
              <a:cs typeface="Georgia"/>
            </a:endParaRPr>
          </a:p>
        </p:txBody>
      </p:sp>
      <p:graphicFrame>
        <p:nvGraphicFramePr>
          <p:cNvPr id="2052" name="Object 4"/>
          <p:cNvGraphicFramePr>
            <a:graphicFrameLocks noChangeAspect="1"/>
          </p:cNvGraphicFramePr>
          <p:nvPr/>
        </p:nvGraphicFramePr>
        <p:xfrm>
          <a:off x="0" y="0"/>
          <a:ext cx="1143000" cy="665163"/>
        </p:xfrm>
        <a:graphic>
          <a:graphicData uri="http://schemas.openxmlformats.org/presentationml/2006/ole">
            <mc:AlternateContent xmlns:mc="http://schemas.openxmlformats.org/markup-compatibility/2006">
              <mc:Choice xmlns:v="urn:schemas-microsoft-com:vml" Requires="v">
                <p:oleObj name="Equation" r:id="rId6" imgW="482400" imgH="279360" progId="Equation.3">
                  <p:embed/>
                </p:oleObj>
              </mc:Choice>
              <mc:Fallback>
                <p:oleObj name="Equation" r:id="rId6" imgW="482400" imgH="27936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143000" cy="665163"/>
                      </a:xfrm>
                      <a:prstGeom prst="rect">
                        <a:avLst/>
                      </a:prstGeom>
                      <a:gradFill rotWithShape="0">
                        <a:gsLst>
                          <a:gs pos="0">
                            <a:srgbClr val="FF99FF"/>
                          </a:gs>
                          <a:gs pos="100000">
                            <a:srgbClr val="FF99FF">
                              <a:gamma/>
                              <a:tint val="0"/>
                              <a:invGamma/>
                            </a:srgbClr>
                          </a:gs>
                        </a:gsLst>
                        <a:path path="rect">
                          <a:fillToRect r="100000" b="100000"/>
                        </a:path>
                      </a:gradFill>
                    </p:spPr>
                  </p:pic>
                </p:oleObj>
              </mc:Fallback>
            </mc:AlternateContent>
          </a:graphicData>
        </a:graphic>
      </p:graphicFrame>
      <p:sp>
        <p:nvSpPr>
          <p:cNvPr id="19" name="Rounded Rectangle 18"/>
          <p:cNvSpPr/>
          <p:nvPr/>
        </p:nvSpPr>
        <p:spPr>
          <a:xfrm>
            <a:off x="6084168" y="764704"/>
            <a:ext cx="1152128" cy="432048"/>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latin typeface="Calibri"/>
            </a:endParaRPr>
          </a:p>
        </p:txBody>
      </p:sp>
      <p:grpSp>
        <p:nvGrpSpPr>
          <p:cNvPr id="24" name="Group 23"/>
          <p:cNvGrpSpPr/>
          <p:nvPr/>
        </p:nvGrpSpPr>
        <p:grpSpPr>
          <a:xfrm>
            <a:off x="971600" y="2348880"/>
            <a:ext cx="6696744" cy="4509120"/>
            <a:chOff x="971600" y="2348880"/>
            <a:chExt cx="6696744" cy="4509120"/>
          </a:xfrm>
        </p:grpSpPr>
        <p:pic>
          <p:nvPicPr>
            <p:cNvPr id="67586" name="Picture 2" descr="H-atom-3d-x2-y2-cont-1"/>
            <p:cNvPicPr>
              <a:picLocks noChangeAspect="1" noChangeArrowheads="1"/>
            </p:cNvPicPr>
            <p:nvPr/>
          </p:nvPicPr>
          <p:blipFill>
            <a:blip r:embed="rId8" cstate="print"/>
            <a:srcRect t="17981" r="19398" b="12024"/>
            <a:stretch>
              <a:fillRect/>
            </a:stretch>
          </p:blipFill>
          <p:spPr bwMode="auto">
            <a:xfrm>
              <a:off x="1403648" y="2348880"/>
              <a:ext cx="6264696" cy="4032448"/>
            </a:xfrm>
            <a:prstGeom prst="rect">
              <a:avLst/>
            </a:prstGeom>
            <a:noFill/>
          </p:spPr>
        </p:pic>
        <p:sp>
          <p:nvSpPr>
            <p:cNvPr id="67596" name="Text Box 12"/>
            <p:cNvSpPr txBox="1">
              <a:spLocks noChangeArrowheads="1"/>
            </p:cNvSpPr>
            <p:nvPr/>
          </p:nvSpPr>
          <p:spPr bwMode="auto">
            <a:xfrm>
              <a:off x="4077841" y="6338887"/>
              <a:ext cx="638175" cy="519113"/>
            </a:xfrm>
            <a:prstGeom prst="rect">
              <a:avLst/>
            </a:prstGeom>
            <a:solidFill>
              <a:srgbClr val="EAEAEA"/>
            </a:solidFill>
            <a:ln w="12700">
              <a:noFill/>
              <a:miter lim="800000"/>
              <a:headEnd type="none" w="sm" len="sm"/>
              <a:tailEnd type="none" w="sm" len="sm"/>
            </a:ln>
            <a:effectLst/>
          </p:spPr>
          <p:txBody>
            <a:bodyPr wrap="none">
              <a:spAutoFit/>
            </a:bodyPr>
            <a:lstStyle/>
            <a:p>
              <a:r>
                <a:rPr lang="en-US" b="1" i="1">
                  <a:solidFill>
                    <a:prstClr val="black"/>
                  </a:solidFill>
                  <a:latin typeface="Calibri"/>
                </a:rPr>
                <a:t>x/a</a:t>
              </a:r>
              <a:endParaRPr lang="en-US">
                <a:solidFill>
                  <a:prstClr val="black"/>
                </a:solidFill>
                <a:latin typeface="Calibri"/>
              </a:endParaRPr>
            </a:p>
          </p:txBody>
        </p:sp>
        <p:sp>
          <p:nvSpPr>
            <p:cNvPr id="67597" name="Line 13"/>
            <p:cNvSpPr>
              <a:spLocks noChangeShapeType="1"/>
            </p:cNvSpPr>
            <p:nvPr/>
          </p:nvSpPr>
          <p:spPr bwMode="auto">
            <a:xfrm>
              <a:off x="5220072" y="6525344"/>
              <a:ext cx="1143000" cy="0"/>
            </a:xfrm>
            <a:prstGeom prst="line">
              <a:avLst/>
            </a:prstGeom>
            <a:noFill/>
            <a:ln w="38100">
              <a:solidFill>
                <a:srgbClr val="FF99FF"/>
              </a:solidFill>
              <a:round/>
              <a:headEnd type="none" w="sm" len="sm"/>
              <a:tailEnd type="arrow" w="med" len="med"/>
            </a:ln>
            <a:effectLst/>
          </p:spPr>
          <p:txBody>
            <a:bodyPr wrap="none" anchor="ctr"/>
            <a:lstStyle/>
            <a:p>
              <a:endParaRPr lang="en-US">
                <a:solidFill>
                  <a:prstClr val="black"/>
                </a:solidFill>
                <a:latin typeface="Calibri"/>
              </a:endParaRPr>
            </a:p>
          </p:txBody>
        </p:sp>
        <p:sp>
          <p:nvSpPr>
            <p:cNvPr id="67599" name="Text Box 15"/>
            <p:cNvSpPr txBox="1">
              <a:spLocks noChangeArrowheads="1"/>
            </p:cNvSpPr>
            <p:nvPr/>
          </p:nvSpPr>
          <p:spPr bwMode="auto">
            <a:xfrm>
              <a:off x="971600" y="4437112"/>
              <a:ext cx="617538" cy="519113"/>
            </a:xfrm>
            <a:prstGeom prst="rect">
              <a:avLst/>
            </a:prstGeom>
            <a:solidFill>
              <a:srgbClr val="EAEAEA"/>
            </a:solidFill>
            <a:ln w="12700">
              <a:noFill/>
              <a:miter lim="800000"/>
              <a:headEnd type="none" w="sm" len="sm"/>
              <a:tailEnd type="none" w="sm" len="sm"/>
            </a:ln>
            <a:effectLst/>
          </p:spPr>
          <p:txBody>
            <a:bodyPr wrap="none">
              <a:spAutoFit/>
            </a:bodyPr>
            <a:lstStyle/>
            <a:p>
              <a:r>
                <a:rPr lang="en-US" b="1" i="1">
                  <a:solidFill>
                    <a:prstClr val="black"/>
                  </a:solidFill>
                  <a:latin typeface="Calibri"/>
                </a:rPr>
                <a:t>y/a</a:t>
              </a:r>
              <a:endParaRPr lang="en-US">
                <a:solidFill>
                  <a:prstClr val="black"/>
                </a:solidFill>
                <a:latin typeface="Calibri"/>
              </a:endParaRPr>
            </a:p>
          </p:txBody>
        </p:sp>
        <p:sp>
          <p:nvSpPr>
            <p:cNvPr id="67600" name="Line 16"/>
            <p:cNvSpPr>
              <a:spLocks noChangeShapeType="1"/>
            </p:cNvSpPr>
            <p:nvPr/>
          </p:nvSpPr>
          <p:spPr bwMode="auto">
            <a:xfrm flipV="1">
              <a:off x="1331640" y="3645024"/>
              <a:ext cx="0" cy="685800"/>
            </a:xfrm>
            <a:prstGeom prst="line">
              <a:avLst/>
            </a:prstGeom>
            <a:noFill/>
            <a:ln w="38100">
              <a:solidFill>
                <a:srgbClr val="FF99FF"/>
              </a:solidFill>
              <a:round/>
              <a:headEnd type="none" w="sm" len="sm"/>
              <a:tailEnd type="arrow" w="med" len="med"/>
            </a:ln>
            <a:effectLst/>
          </p:spPr>
          <p:txBody>
            <a:bodyPr wrap="none" anchor="ctr"/>
            <a:lstStyle/>
            <a:p>
              <a:endParaRPr lang="en-US">
                <a:solidFill>
                  <a:prstClr val="black"/>
                </a:solidFill>
                <a:latin typeface="Calibri"/>
              </a:endParaRPr>
            </a:p>
          </p:txBody>
        </p:sp>
        <p:sp>
          <p:nvSpPr>
            <p:cNvPr id="20" name="Text Box 23"/>
            <p:cNvSpPr txBox="1">
              <a:spLocks noChangeArrowheads="1"/>
            </p:cNvSpPr>
            <p:nvPr/>
          </p:nvSpPr>
          <p:spPr bwMode="auto">
            <a:xfrm>
              <a:off x="4939680" y="3839567"/>
              <a:ext cx="444500" cy="641350"/>
            </a:xfrm>
            <a:prstGeom prst="rect">
              <a:avLst/>
            </a:prstGeom>
            <a:noFill/>
            <a:ln w="12700">
              <a:noFill/>
              <a:miter lim="800000"/>
              <a:headEnd type="none" w="sm" len="sm"/>
              <a:tailEnd type="none" w="sm" len="sm"/>
            </a:ln>
            <a:effectLst/>
          </p:spPr>
          <p:txBody>
            <a:bodyPr wrap="none">
              <a:spAutoFit/>
            </a:bodyPr>
            <a:lstStyle/>
            <a:p>
              <a:r>
                <a:rPr lang="en-US" sz="3600" b="1" dirty="0">
                  <a:solidFill>
                    <a:prstClr val="black"/>
                  </a:solidFill>
                  <a:latin typeface="Calibri"/>
                </a:rPr>
                <a:t>+</a:t>
              </a:r>
              <a:endParaRPr lang="en-US" dirty="0">
                <a:solidFill>
                  <a:prstClr val="black"/>
                </a:solidFill>
                <a:latin typeface="Calibri"/>
              </a:endParaRPr>
            </a:p>
          </p:txBody>
        </p:sp>
        <p:sp>
          <p:nvSpPr>
            <p:cNvPr id="21" name="Text Box 24"/>
            <p:cNvSpPr txBox="1">
              <a:spLocks noChangeArrowheads="1"/>
            </p:cNvSpPr>
            <p:nvPr/>
          </p:nvSpPr>
          <p:spPr bwMode="auto">
            <a:xfrm>
              <a:off x="4279280" y="4515842"/>
              <a:ext cx="336550" cy="641350"/>
            </a:xfrm>
            <a:prstGeom prst="rect">
              <a:avLst/>
            </a:prstGeom>
            <a:noFill/>
            <a:ln w="12700">
              <a:noFill/>
              <a:miter lim="800000"/>
              <a:headEnd type="none" w="sm" len="sm"/>
              <a:tailEnd type="none" w="sm" len="sm"/>
            </a:ln>
            <a:effectLst/>
          </p:spPr>
          <p:txBody>
            <a:bodyPr wrap="none">
              <a:spAutoFit/>
            </a:bodyPr>
            <a:lstStyle/>
            <a:p>
              <a:r>
                <a:rPr lang="en-US" sz="3600" b="1" dirty="0">
                  <a:solidFill>
                    <a:prstClr val="black"/>
                  </a:solidFill>
                  <a:latin typeface="Calibri"/>
                </a:rPr>
                <a:t>-</a:t>
              </a:r>
              <a:endParaRPr lang="en-US" dirty="0">
                <a:solidFill>
                  <a:prstClr val="black"/>
                </a:solidFill>
                <a:latin typeface="Calibri"/>
              </a:endParaRPr>
            </a:p>
          </p:txBody>
        </p:sp>
        <p:sp>
          <p:nvSpPr>
            <p:cNvPr id="22" name="Text Box 25"/>
            <p:cNvSpPr txBox="1">
              <a:spLocks noChangeArrowheads="1"/>
            </p:cNvSpPr>
            <p:nvPr/>
          </p:nvSpPr>
          <p:spPr bwMode="auto">
            <a:xfrm>
              <a:off x="3491880" y="3839567"/>
              <a:ext cx="444500" cy="641350"/>
            </a:xfrm>
            <a:prstGeom prst="rect">
              <a:avLst/>
            </a:prstGeom>
            <a:noFill/>
            <a:ln w="12700">
              <a:noFill/>
              <a:miter lim="800000"/>
              <a:headEnd type="none" w="sm" len="sm"/>
              <a:tailEnd type="none" w="sm" len="sm"/>
            </a:ln>
            <a:effectLst/>
          </p:spPr>
          <p:txBody>
            <a:bodyPr wrap="none">
              <a:spAutoFit/>
            </a:bodyPr>
            <a:lstStyle/>
            <a:p>
              <a:r>
                <a:rPr lang="en-US" sz="3600" b="1" dirty="0">
                  <a:solidFill>
                    <a:prstClr val="black"/>
                  </a:solidFill>
                  <a:latin typeface="Calibri"/>
                </a:rPr>
                <a:t>+</a:t>
              </a:r>
              <a:endParaRPr lang="en-US" dirty="0">
                <a:solidFill>
                  <a:prstClr val="black"/>
                </a:solidFill>
                <a:latin typeface="Calibri"/>
              </a:endParaRPr>
            </a:p>
          </p:txBody>
        </p:sp>
        <p:sp>
          <p:nvSpPr>
            <p:cNvPr id="23" name="Text Box 26"/>
            <p:cNvSpPr txBox="1">
              <a:spLocks noChangeArrowheads="1"/>
            </p:cNvSpPr>
            <p:nvPr/>
          </p:nvSpPr>
          <p:spPr bwMode="auto">
            <a:xfrm>
              <a:off x="4253880" y="3115667"/>
              <a:ext cx="336550" cy="641350"/>
            </a:xfrm>
            <a:prstGeom prst="rect">
              <a:avLst/>
            </a:prstGeom>
            <a:noFill/>
            <a:ln w="12700">
              <a:noFill/>
              <a:miter lim="800000"/>
              <a:headEnd type="none" w="sm" len="sm"/>
              <a:tailEnd type="none" w="sm" len="sm"/>
            </a:ln>
            <a:effectLst/>
          </p:spPr>
          <p:txBody>
            <a:bodyPr wrap="none">
              <a:spAutoFit/>
            </a:bodyPr>
            <a:lstStyle/>
            <a:p>
              <a:r>
                <a:rPr lang="en-US" sz="3600" b="1" dirty="0">
                  <a:solidFill>
                    <a:prstClr val="black"/>
                  </a:solidFill>
                  <a:latin typeface="Calibri"/>
                </a:rPr>
                <a:t>-</a:t>
              </a:r>
              <a:endParaRPr lang="en-US" dirty="0">
                <a:solidFill>
                  <a:prstClr val="black"/>
                </a:solidFill>
                <a:latin typeface="Calibri"/>
              </a:endParaRPr>
            </a:p>
          </p:txBody>
        </p:sp>
      </p:grpSp>
    </p:spTree>
    <p:extLst>
      <p:ext uri="{BB962C8B-B14F-4D97-AF65-F5344CB8AC3E}">
        <p14:creationId xmlns:p14="http://schemas.microsoft.com/office/powerpoint/2010/main" val="700590540"/>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5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9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6256" name="Object 0"/>
          <p:cNvGraphicFramePr>
            <a:graphicFrameLocks noChangeAspect="1"/>
          </p:cNvGraphicFramePr>
          <p:nvPr/>
        </p:nvGraphicFramePr>
        <p:xfrm>
          <a:off x="5198046" y="3308350"/>
          <a:ext cx="125413" cy="239713"/>
        </p:xfrm>
        <a:graphic>
          <a:graphicData uri="http://schemas.openxmlformats.org/presentationml/2006/ole">
            <mc:AlternateContent xmlns:mc="http://schemas.openxmlformats.org/markup-compatibility/2006">
              <mc:Choice xmlns:v="urn:schemas-microsoft-com:vml" Requires="v">
                <p:oleObj name="Equation" r:id="rId2" imgW="126720" imgH="241200" progId="Equation.3">
                  <p:embed/>
                </p:oleObj>
              </mc:Choice>
              <mc:Fallback>
                <p:oleObj name="Equation" r:id="rId2" imgW="126720" imgH="2412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8046" y="3308350"/>
                        <a:ext cx="125413" cy="23971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96257" name="Object 1"/>
          <p:cNvGraphicFramePr>
            <a:graphicFrameLocks noChangeAspect="1"/>
          </p:cNvGraphicFramePr>
          <p:nvPr/>
        </p:nvGraphicFramePr>
        <p:xfrm>
          <a:off x="533400" y="533400"/>
          <a:ext cx="7543800" cy="998538"/>
        </p:xfrm>
        <a:graphic>
          <a:graphicData uri="http://schemas.openxmlformats.org/presentationml/2006/ole">
            <mc:AlternateContent xmlns:mc="http://schemas.openxmlformats.org/markup-compatibility/2006">
              <mc:Choice xmlns:v="urn:schemas-microsoft-com:vml" Requires="v">
                <p:oleObj name="Equation" r:id="rId4" imgW="3936960" imgH="520560" progId="Equation.3">
                  <p:embed/>
                </p:oleObj>
              </mc:Choice>
              <mc:Fallback>
                <p:oleObj name="Equation" r:id="rId4" imgW="3936960" imgH="52056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533400"/>
                        <a:ext cx="7543800" cy="99853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pic>
        <p:nvPicPr>
          <p:cNvPr id="70661" name="Picture 5" descr="H-atom-3d-xy-cont-1"/>
          <p:cNvPicPr>
            <a:picLocks noChangeAspect="1" noChangeArrowheads="1"/>
          </p:cNvPicPr>
          <p:nvPr/>
        </p:nvPicPr>
        <p:blipFill>
          <a:blip r:embed="rId6" cstate="print"/>
          <a:srcRect t="16035" r="19517" b="9398"/>
          <a:stretch>
            <a:fillRect/>
          </a:stretch>
        </p:blipFill>
        <p:spPr bwMode="auto">
          <a:xfrm>
            <a:off x="1799456" y="2420888"/>
            <a:ext cx="5580856" cy="3816424"/>
          </a:xfrm>
          <a:prstGeom prst="rect">
            <a:avLst/>
          </a:prstGeom>
          <a:noFill/>
        </p:spPr>
      </p:pic>
      <p:sp>
        <p:nvSpPr>
          <p:cNvPr id="70662" name="Text Box 6"/>
          <p:cNvSpPr txBox="1">
            <a:spLocks noChangeArrowheads="1"/>
          </p:cNvSpPr>
          <p:nvPr/>
        </p:nvSpPr>
        <p:spPr bwMode="auto">
          <a:xfrm>
            <a:off x="3851920" y="6248400"/>
            <a:ext cx="638175" cy="519113"/>
          </a:xfrm>
          <a:prstGeom prst="rect">
            <a:avLst/>
          </a:prstGeom>
          <a:solidFill>
            <a:srgbClr val="EAEAEA"/>
          </a:solidFill>
          <a:ln w="12700">
            <a:noFill/>
            <a:miter lim="800000"/>
            <a:headEnd type="none" w="sm" len="sm"/>
            <a:tailEnd type="none" w="sm" len="sm"/>
          </a:ln>
          <a:effectLst/>
        </p:spPr>
        <p:txBody>
          <a:bodyPr wrap="none">
            <a:spAutoFit/>
          </a:bodyPr>
          <a:lstStyle/>
          <a:p>
            <a:r>
              <a:rPr lang="en-US" b="1" i="1">
                <a:solidFill>
                  <a:prstClr val="black"/>
                </a:solidFill>
                <a:latin typeface="Calibri"/>
              </a:rPr>
              <a:t>x/a</a:t>
            </a:r>
            <a:endParaRPr lang="en-US">
              <a:solidFill>
                <a:prstClr val="black"/>
              </a:solidFill>
              <a:latin typeface="Calibri"/>
            </a:endParaRPr>
          </a:p>
        </p:txBody>
      </p:sp>
      <p:sp>
        <p:nvSpPr>
          <p:cNvPr id="70664" name="Line 8"/>
          <p:cNvSpPr>
            <a:spLocks noChangeShapeType="1"/>
          </p:cNvSpPr>
          <p:nvPr/>
        </p:nvSpPr>
        <p:spPr bwMode="auto">
          <a:xfrm>
            <a:off x="4613920" y="6477000"/>
            <a:ext cx="1219200" cy="0"/>
          </a:xfrm>
          <a:prstGeom prst="line">
            <a:avLst/>
          </a:prstGeom>
          <a:noFill/>
          <a:ln w="38100">
            <a:solidFill>
              <a:srgbClr val="FF99FF"/>
            </a:solidFill>
            <a:round/>
            <a:headEnd type="none" w="sm" len="sm"/>
            <a:tailEnd type="arrow" w="med" len="med"/>
          </a:ln>
          <a:effectLst/>
        </p:spPr>
        <p:txBody>
          <a:bodyPr wrap="none" anchor="ctr"/>
          <a:lstStyle/>
          <a:p>
            <a:endParaRPr lang="en-US">
              <a:solidFill>
                <a:prstClr val="black"/>
              </a:solidFill>
              <a:latin typeface="Calibri"/>
            </a:endParaRPr>
          </a:p>
        </p:txBody>
      </p:sp>
      <p:sp>
        <p:nvSpPr>
          <p:cNvPr id="70666" name="Text Box 10"/>
          <p:cNvSpPr txBox="1">
            <a:spLocks noChangeArrowheads="1"/>
          </p:cNvSpPr>
          <p:nvPr/>
        </p:nvSpPr>
        <p:spPr bwMode="auto">
          <a:xfrm>
            <a:off x="1259632" y="3962400"/>
            <a:ext cx="617538" cy="519113"/>
          </a:xfrm>
          <a:prstGeom prst="rect">
            <a:avLst/>
          </a:prstGeom>
          <a:solidFill>
            <a:srgbClr val="EAEAEA"/>
          </a:solidFill>
          <a:ln w="12700">
            <a:noFill/>
            <a:miter lim="800000"/>
            <a:headEnd type="none" w="sm" len="sm"/>
            <a:tailEnd type="none" w="sm" len="sm"/>
          </a:ln>
          <a:effectLst/>
        </p:spPr>
        <p:txBody>
          <a:bodyPr wrap="none">
            <a:spAutoFit/>
          </a:bodyPr>
          <a:lstStyle/>
          <a:p>
            <a:r>
              <a:rPr lang="en-US" b="1" i="1" dirty="0">
                <a:solidFill>
                  <a:prstClr val="black"/>
                </a:solidFill>
                <a:latin typeface="Calibri"/>
              </a:rPr>
              <a:t>y/a</a:t>
            </a:r>
            <a:endParaRPr lang="en-US" dirty="0">
              <a:solidFill>
                <a:prstClr val="black"/>
              </a:solidFill>
              <a:latin typeface="Calibri"/>
            </a:endParaRPr>
          </a:p>
        </p:txBody>
      </p:sp>
      <p:sp>
        <p:nvSpPr>
          <p:cNvPr id="70667" name="Line 11"/>
          <p:cNvSpPr>
            <a:spLocks noChangeShapeType="1"/>
          </p:cNvSpPr>
          <p:nvPr/>
        </p:nvSpPr>
        <p:spPr bwMode="auto">
          <a:xfrm flipV="1">
            <a:off x="1580307" y="3286125"/>
            <a:ext cx="0" cy="609600"/>
          </a:xfrm>
          <a:prstGeom prst="line">
            <a:avLst/>
          </a:prstGeom>
          <a:noFill/>
          <a:ln w="38100">
            <a:solidFill>
              <a:srgbClr val="FF99FF"/>
            </a:solidFill>
            <a:round/>
            <a:headEnd type="none" w="sm" len="sm"/>
            <a:tailEnd type="arrow" w="med" len="med"/>
          </a:ln>
          <a:effectLst/>
        </p:spPr>
        <p:txBody>
          <a:bodyPr wrap="none" anchor="ctr"/>
          <a:lstStyle/>
          <a:p>
            <a:endParaRPr lang="en-US">
              <a:solidFill>
                <a:prstClr val="black"/>
              </a:solidFill>
              <a:latin typeface="Calibri"/>
            </a:endParaRPr>
          </a:p>
        </p:txBody>
      </p:sp>
      <p:sp>
        <p:nvSpPr>
          <p:cNvPr id="70668" name="Text Box 12"/>
          <p:cNvSpPr txBox="1">
            <a:spLocks noChangeArrowheads="1"/>
          </p:cNvSpPr>
          <p:nvPr/>
        </p:nvSpPr>
        <p:spPr bwMode="auto">
          <a:xfrm>
            <a:off x="7451725" y="3952875"/>
            <a:ext cx="361950" cy="519113"/>
          </a:xfrm>
          <a:prstGeom prst="rect">
            <a:avLst/>
          </a:prstGeom>
          <a:solidFill>
            <a:srgbClr val="FFFFFF"/>
          </a:solidFill>
          <a:ln w="12700">
            <a:noFill/>
            <a:miter lim="800000"/>
            <a:headEnd type="none" w="sm" len="sm"/>
            <a:tailEnd type="none" w="sm" len="sm"/>
          </a:ln>
          <a:effectLst/>
        </p:spPr>
        <p:txBody>
          <a:bodyPr wrap="none">
            <a:spAutoFit/>
          </a:bodyPr>
          <a:lstStyle/>
          <a:p>
            <a:r>
              <a:rPr lang="en-US">
                <a:solidFill>
                  <a:prstClr val="black"/>
                </a:solidFill>
                <a:latin typeface="Calibri"/>
              </a:rPr>
              <a:t>  </a:t>
            </a:r>
          </a:p>
        </p:txBody>
      </p:sp>
      <p:graphicFrame>
        <p:nvGraphicFramePr>
          <p:cNvPr id="96259" name="Object 3"/>
          <p:cNvGraphicFramePr>
            <a:graphicFrameLocks noChangeAspect="1"/>
          </p:cNvGraphicFramePr>
          <p:nvPr/>
        </p:nvGraphicFramePr>
        <p:xfrm>
          <a:off x="6825952" y="1268760"/>
          <a:ext cx="914400" cy="506412"/>
        </p:xfrm>
        <a:graphic>
          <a:graphicData uri="http://schemas.openxmlformats.org/presentationml/2006/ole">
            <mc:AlternateContent xmlns:mc="http://schemas.openxmlformats.org/markup-compatibility/2006">
              <mc:Choice xmlns:v="urn:schemas-microsoft-com:vml" Requires="v">
                <p:oleObj name="Equation" r:id="rId7" imgW="457200" imgH="253800" progId="Equation.3">
                  <p:embed/>
                </p:oleObj>
              </mc:Choice>
              <mc:Fallback>
                <p:oleObj name="Equation" r:id="rId7" imgW="457200" imgH="253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25952" y="1268760"/>
                        <a:ext cx="914400" cy="506412"/>
                      </a:xfrm>
                      <a:prstGeom prst="rect">
                        <a:avLst/>
                      </a:prstGeom>
                      <a:solidFill>
                        <a:srgbClr val="EAEAEA"/>
                      </a:solidFill>
                      <a:ln w="9525">
                        <a:solidFill>
                          <a:srgbClr val="FF99FF"/>
                        </a:solidFill>
                        <a:miter lim="800000"/>
                        <a:headEnd/>
                        <a:tailEnd/>
                      </a:ln>
                    </p:spPr>
                  </p:pic>
                </p:oleObj>
              </mc:Fallback>
            </mc:AlternateContent>
          </a:graphicData>
        </a:graphic>
      </p:graphicFrame>
      <p:sp>
        <p:nvSpPr>
          <p:cNvPr id="70674" name="Text Box 18"/>
          <p:cNvSpPr txBox="1">
            <a:spLocks noChangeArrowheads="1"/>
          </p:cNvSpPr>
          <p:nvPr/>
        </p:nvSpPr>
        <p:spPr bwMode="auto">
          <a:xfrm>
            <a:off x="5029200" y="1772816"/>
            <a:ext cx="3733800" cy="461665"/>
          </a:xfrm>
          <a:prstGeom prst="rect">
            <a:avLst/>
          </a:prstGeom>
          <a:solidFill>
            <a:srgbClr val="EAEAEA"/>
          </a:solidFill>
          <a:ln w="12700">
            <a:solidFill>
              <a:srgbClr val="FF99FF"/>
            </a:solidFill>
            <a:miter lim="800000"/>
            <a:headEnd type="none" w="sm" len="sm"/>
            <a:tailEnd type="none" w="sm" len="sm"/>
          </a:ln>
          <a:effectLst/>
        </p:spPr>
        <p:txBody>
          <a:bodyPr wrap="square">
            <a:spAutoFit/>
          </a:bodyPr>
          <a:lstStyle/>
          <a:p>
            <a:pPr algn="ctr"/>
            <a:r>
              <a:rPr lang="en-US" sz="2400" i="1" dirty="0">
                <a:solidFill>
                  <a:prstClr val="black"/>
                </a:solidFill>
                <a:latin typeface="Georgia"/>
                <a:cs typeface="Georgia"/>
              </a:rPr>
              <a:t>angular nodes: x=0, y=0</a:t>
            </a:r>
            <a:endParaRPr lang="en-US" sz="2400" dirty="0">
              <a:solidFill>
                <a:prstClr val="black"/>
              </a:solidFill>
              <a:latin typeface="Georgia"/>
              <a:cs typeface="Georgia"/>
            </a:endParaRPr>
          </a:p>
        </p:txBody>
      </p:sp>
      <p:sp>
        <p:nvSpPr>
          <p:cNvPr id="70677" name="Line 21"/>
          <p:cNvSpPr>
            <a:spLocks noChangeShapeType="1"/>
          </p:cNvSpPr>
          <p:nvPr/>
        </p:nvSpPr>
        <p:spPr bwMode="auto">
          <a:xfrm>
            <a:off x="6516216" y="2132856"/>
            <a:ext cx="0" cy="2016224"/>
          </a:xfrm>
          <a:prstGeom prst="line">
            <a:avLst/>
          </a:prstGeom>
          <a:noFill/>
          <a:ln w="38100">
            <a:solidFill>
              <a:srgbClr val="FF99FF"/>
            </a:solidFill>
            <a:round/>
            <a:headEnd type="none" w="sm" len="sm"/>
            <a:tailEnd type="arrow" w="med" len="med"/>
          </a:ln>
          <a:effectLst/>
        </p:spPr>
        <p:txBody>
          <a:bodyPr wrap="none" anchor="ctr"/>
          <a:lstStyle/>
          <a:p>
            <a:endParaRPr lang="en-US">
              <a:solidFill>
                <a:prstClr val="black"/>
              </a:solidFill>
              <a:latin typeface="Calibri"/>
            </a:endParaRPr>
          </a:p>
        </p:txBody>
      </p:sp>
      <p:sp>
        <p:nvSpPr>
          <p:cNvPr id="70678" name="Line 22"/>
          <p:cNvSpPr>
            <a:spLocks noChangeShapeType="1"/>
          </p:cNvSpPr>
          <p:nvPr/>
        </p:nvSpPr>
        <p:spPr bwMode="auto">
          <a:xfrm flipH="1">
            <a:off x="4499992" y="2132856"/>
            <a:ext cx="1998712" cy="792088"/>
          </a:xfrm>
          <a:prstGeom prst="line">
            <a:avLst/>
          </a:prstGeom>
          <a:noFill/>
          <a:ln w="38100">
            <a:solidFill>
              <a:srgbClr val="FF99FF"/>
            </a:solidFill>
            <a:round/>
            <a:headEnd type="none" w="sm" len="sm"/>
            <a:tailEnd type="arrow" w="med" len="med"/>
          </a:ln>
          <a:effectLst/>
        </p:spPr>
        <p:txBody>
          <a:bodyPr wrap="none" anchor="ctr"/>
          <a:lstStyle/>
          <a:p>
            <a:endParaRPr lang="en-US">
              <a:solidFill>
                <a:prstClr val="black"/>
              </a:solidFill>
              <a:latin typeface="Calibri"/>
            </a:endParaRPr>
          </a:p>
        </p:txBody>
      </p:sp>
      <p:sp>
        <p:nvSpPr>
          <p:cNvPr id="70679" name="Text Box 23"/>
          <p:cNvSpPr txBox="1">
            <a:spLocks noChangeArrowheads="1"/>
          </p:cNvSpPr>
          <p:nvPr/>
        </p:nvSpPr>
        <p:spPr bwMode="auto">
          <a:xfrm>
            <a:off x="4716016" y="3356992"/>
            <a:ext cx="444500" cy="641350"/>
          </a:xfrm>
          <a:prstGeom prst="rect">
            <a:avLst/>
          </a:prstGeom>
          <a:noFill/>
          <a:ln w="12700">
            <a:noFill/>
            <a:miter lim="800000"/>
            <a:headEnd type="none" w="sm" len="sm"/>
            <a:tailEnd type="none" w="sm" len="sm"/>
          </a:ln>
          <a:effectLst/>
        </p:spPr>
        <p:txBody>
          <a:bodyPr wrap="none">
            <a:spAutoFit/>
          </a:bodyPr>
          <a:lstStyle/>
          <a:p>
            <a:r>
              <a:rPr lang="en-US" sz="3600" b="1" dirty="0">
                <a:solidFill>
                  <a:prstClr val="black"/>
                </a:solidFill>
                <a:latin typeface="Calibri"/>
              </a:rPr>
              <a:t>+</a:t>
            </a:r>
            <a:endParaRPr lang="en-US" dirty="0">
              <a:solidFill>
                <a:prstClr val="black"/>
              </a:solidFill>
              <a:latin typeface="Calibri"/>
            </a:endParaRPr>
          </a:p>
        </p:txBody>
      </p:sp>
      <p:sp>
        <p:nvSpPr>
          <p:cNvPr id="70680" name="Text Box 24"/>
          <p:cNvSpPr txBox="1">
            <a:spLocks noChangeArrowheads="1"/>
          </p:cNvSpPr>
          <p:nvPr/>
        </p:nvSpPr>
        <p:spPr bwMode="auto">
          <a:xfrm>
            <a:off x="4788024" y="4299818"/>
            <a:ext cx="336550" cy="641350"/>
          </a:xfrm>
          <a:prstGeom prst="rect">
            <a:avLst/>
          </a:prstGeom>
          <a:noFill/>
          <a:ln w="12700">
            <a:noFill/>
            <a:miter lim="800000"/>
            <a:headEnd type="none" w="sm" len="sm"/>
            <a:tailEnd type="none" w="sm" len="sm"/>
          </a:ln>
          <a:effectLst/>
        </p:spPr>
        <p:txBody>
          <a:bodyPr wrap="none">
            <a:spAutoFit/>
          </a:bodyPr>
          <a:lstStyle/>
          <a:p>
            <a:r>
              <a:rPr lang="en-US" sz="3600" b="1" dirty="0">
                <a:solidFill>
                  <a:prstClr val="black"/>
                </a:solidFill>
                <a:latin typeface="Calibri"/>
              </a:rPr>
              <a:t>-</a:t>
            </a:r>
            <a:endParaRPr lang="en-US" dirty="0">
              <a:solidFill>
                <a:prstClr val="black"/>
              </a:solidFill>
              <a:latin typeface="Calibri"/>
            </a:endParaRPr>
          </a:p>
        </p:txBody>
      </p:sp>
      <p:sp>
        <p:nvSpPr>
          <p:cNvPr id="70681" name="Text Box 25"/>
          <p:cNvSpPr txBox="1">
            <a:spLocks noChangeArrowheads="1"/>
          </p:cNvSpPr>
          <p:nvPr/>
        </p:nvSpPr>
        <p:spPr bwMode="auto">
          <a:xfrm>
            <a:off x="3779912" y="4293096"/>
            <a:ext cx="444500" cy="641350"/>
          </a:xfrm>
          <a:prstGeom prst="rect">
            <a:avLst/>
          </a:prstGeom>
          <a:noFill/>
          <a:ln w="12700">
            <a:noFill/>
            <a:miter lim="800000"/>
            <a:headEnd type="none" w="sm" len="sm"/>
            <a:tailEnd type="none" w="sm" len="sm"/>
          </a:ln>
          <a:effectLst/>
        </p:spPr>
        <p:txBody>
          <a:bodyPr wrap="none">
            <a:spAutoFit/>
          </a:bodyPr>
          <a:lstStyle/>
          <a:p>
            <a:r>
              <a:rPr lang="en-US" sz="3600" b="1" dirty="0">
                <a:solidFill>
                  <a:prstClr val="black"/>
                </a:solidFill>
                <a:latin typeface="Calibri"/>
              </a:rPr>
              <a:t>+</a:t>
            </a:r>
            <a:endParaRPr lang="en-US" dirty="0">
              <a:solidFill>
                <a:prstClr val="black"/>
              </a:solidFill>
              <a:latin typeface="Calibri"/>
            </a:endParaRPr>
          </a:p>
        </p:txBody>
      </p:sp>
      <p:sp>
        <p:nvSpPr>
          <p:cNvPr id="70682" name="Text Box 26"/>
          <p:cNvSpPr txBox="1">
            <a:spLocks noChangeArrowheads="1"/>
          </p:cNvSpPr>
          <p:nvPr/>
        </p:nvSpPr>
        <p:spPr bwMode="auto">
          <a:xfrm>
            <a:off x="3851920" y="3356992"/>
            <a:ext cx="336550" cy="641350"/>
          </a:xfrm>
          <a:prstGeom prst="rect">
            <a:avLst/>
          </a:prstGeom>
          <a:noFill/>
          <a:ln w="12700">
            <a:noFill/>
            <a:miter lim="800000"/>
            <a:headEnd type="none" w="sm" len="sm"/>
            <a:tailEnd type="none" w="sm" len="sm"/>
          </a:ln>
          <a:effectLst/>
        </p:spPr>
        <p:txBody>
          <a:bodyPr wrap="none">
            <a:spAutoFit/>
          </a:bodyPr>
          <a:lstStyle/>
          <a:p>
            <a:r>
              <a:rPr lang="en-US" sz="3600" b="1" dirty="0">
                <a:solidFill>
                  <a:prstClr val="black"/>
                </a:solidFill>
                <a:latin typeface="Calibri"/>
              </a:rPr>
              <a:t>-</a:t>
            </a:r>
            <a:endParaRPr lang="en-US" dirty="0">
              <a:solidFill>
                <a:prstClr val="black"/>
              </a:solidFill>
              <a:latin typeface="Calibri"/>
            </a:endParaRPr>
          </a:p>
        </p:txBody>
      </p:sp>
      <p:graphicFrame>
        <p:nvGraphicFramePr>
          <p:cNvPr id="4102" name="Object 6"/>
          <p:cNvGraphicFramePr>
            <a:graphicFrameLocks noChangeAspect="1"/>
          </p:cNvGraphicFramePr>
          <p:nvPr/>
        </p:nvGraphicFramePr>
        <p:xfrm>
          <a:off x="209550" y="60325"/>
          <a:ext cx="722313" cy="544513"/>
        </p:xfrm>
        <a:graphic>
          <a:graphicData uri="http://schemas.openxmlformats.org/presentationml/2006/ole">
            <mc:AlternateContent xmlns:mc="http://schemas.openxmlformats.org/markup-compatibility/2006">
              <mc:Choice xmlns:v="urn:schemas-microsoft-com:vml" Requires="v">
                <p:oleObj name="Equation" r:id="rId9" imgW="304560" imgH="228600" progId="Equation.3">
                  <p:embed/>
                </p:oleObj>
              </mc:Choice>
              <mc:Fallback>
                <p:oleObj name="Equation" r:id="rId9" imgW="30456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9550" y="60325"/>
                        <a:ext cx="722313" cy="544513"/>
                      </a:xfrm>
                      <a:prstGeom prst="rect">
                        <a:avLst/>
                      </a:prstGeom>
                      <a:gradFill rotWithShape="0">
                        <a:gsLst>
                          <a:gs pos="0">
                            <a:srgbClr val="FF99FF"/>
                          </a:gs>
                          <a:gs pos="100000">
                            <a:srgbClr val="FF99FF">
                              <a:gamma/>
                              <a:tint val="0"/>
                              <a:invGamma/>
                            </a:srgbClr>
                          </a:gs>
                        </a:gsLst>
                        <a:path path="rect">
                          <a:fillToRect r="100000" b="100000"/>
                        </a:path>
                      </a:gradFill>
                    </p:spPr>
                  </p:pic>
                </p:oleObj>
              </mc:Fallback>
            </mc:AlternateContent>
          </a:graphicData>
        </a:graphic>
      </p:graphicFrame>
      <p:sp>
        <p:nvSpPr>
          <p:cNvPr id="23" name="Rounded Rectangle 22"/>
          <p:cNvSpPr/>
          <p:nvPr/>
        </p:nvSpPr>
        <p:spPr>
          <a:xfrm>
            <a:off x="6372200" y="836712"/>
            <a:ext cx="1728192" cy="432048"/>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latin typeface="Calibri"/>
            </a:endParaRPr>
          </a:p>
        </p:txBody>
      </p:sp>
    </p:spTree>
    <p:extLst>
      <p:ext uri="{BB962C8B-B14F-4D97-AF65-F5344CB8AC3E}">
        <p14:creationId xmlns:p14="http://schemas.microsoft.com/office/powerpoint/2010/main" val="4280838646"/>
      </p:ext>
    </p:extLst>
  </p:cSld>
  <p:clrMapOvr>
    <a:masterClrMapping/>
  </p:clrMapOvr>
  <p:transition>
    <p:cu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7280" name="Object 0"/>
          <p:cNvGraphicFramePr>
            <a:graphicFrameLocks noChangeAspect="1"/>
          </p:cNvGraphicFramePr>
          <p:nvPr/>
        </p:nvGraphicFramePr>
        <p:xfrm>
          <a:off x="457200" y="685800"/>
          <a:ext cx="7848600" cy="928688"/>
        </p:xfrm>
        <a:graphic>
          <a:graphicData uri="http://schemas.openxmlformats.org/presentationml/2006/ole">
            <mc:AlternateContent xmlns:mc="http://schemas.openxmlformats.org/markup-compatibility/2006">
              <mc:Choice xmlns:v="urn:schemas-microsoft-com:vml" Requires="v">
                <p:oleObj name="Equation" r:id="rId2" imgW="3543120" imgH="419040" progId="Equation.3">
                  <p:embed/>
                </p:oleObj>
              </mc:Choice>
              <mc:Fallback>
                <p:oleObj name="Equation" r:id="rId2" imgW="3543120" imgH="41904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685800"/>
                        <a:ext cx="7848600" cy="92868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pic>
        <p:nvPicPr>
          <p:cNvPr id="76804" name="Picture 4" descr="H-atom-3d-z2-cont-zx"/>
          <p:cNvPicPr>
            <a:picLocks noChangeAspect="1" noChangeArrowheads="1"/>
          </p:cNvPicPr>
          <p:nvPr/>
        </p:nvPicPr>
        <p:blipFill>
          <a:blip r:embed="rId4" cstate="print"/>
          <a:srcRect l="13696" t="15494" r="21100" b="10728"/>
          <a:stretch>
            <a:fillRect/>
          </a:stretch>
        </p:blipFill>
        <p:spPr bwMode="auto">
          <a:xfrm>
            <a:off x="2072804" y="2708920"/>
            <a:ext cx="4968552" cy="3744416"/>
          </a:xfrm>
          <a:prstGeom prst="rect">
            <a:avLst/>
          </a:prstGeom>
          <a:noFill/>
        </p:spPr>
      </p:pic>
      <p:sp>
        <p:nvSpPr>
          <p:cNvPr id="76805" name="Text Box 5"/>
          <p:cNvSpPr txBox="1">
            <a:spLocks noChangeArrowheads="1"/>
          </p:cNvSpPr>
          <p:nvPr/>
        </p:nvSpPr>
        <p:spPr bwMode="auto">
          <a:xfrm>
            <a:off x="5105400" y="2060848"/>
            <a:ext cx="3124944" cy="461665"/>
          </a:xfrm>
          <a:prstGeom prst="rect">
            <a:avLst/>
          </a:prstGeom>
          <a:gradFill rotWithShape="0">
            <a:gsLst>
              <a:gs pos="0">
                <a:srgbClr val="9933FF"/>
              </a:gs>
              <a:gs pos="100000">
                <a:srgbClr val="9933FF">
                  <a:gamma/>
                  <a:tint val="0"/>
                  <a:invGamma/>
                </a:srgbClr>
              </a:gs>
            </a:gsLst>
            <a:path path="rect">
              <a:fillToRect r="100000" b="100000"/>
            </a:path>
          </a:gradFill>
          <a:ln w="9525">
            <a:solidFill>
              <a:schemeClr val="accent2"/>
            </a:solidFill>
            <a:miter lim="800000"/>
            <a:headEnd/>
            <a:tailEnd/>
          </a:ln>
          <a:effectLst/>
        </p:spPr>
        <p:txBody>
          <a:bodyPr wrap="square">
            <a:spAutoFit/>
          </a:bodyPr>
          <a:lstStyle/>
          <a:p>
            <a:pPr algn="ctr"/>
            <a:r>
              <a:rPr lang="en-US" sz="2400" b="1" i="1" dirty="0">
                <a:solidFill>
                  <a:prstClr val="black"/>
                </a:solidFill>
                <a:latin typeface="Georgia"/>
                <a:cs typeface="Georgia"/>
              </a:rPr>
              <a:t>2 angular nodes</a:t>
            </a:r>
            <a:endParaRPr lang="en-US" sz="2400" dirty="0">
              <a:solidFill>
                <a:prstClr val="black"/>
              </a:solidFill>
              <a:latin typeface="Georgia"/>
              <a:cs typeface="Georgia"/>
            </a:endParaRPr>
          </a:p>
        </p:txBody>
      </p:sp>
      <p:sp>
        <p:nvSpPr>
          <p:cNvPr id="76806" name="Line 6"/>
          <p:cNvSpPr>
            <a:spLocks noChangeShapeType="1"/>
          </p:cNvSpPr>
          <p:nvPr/>
        </p:nvSpPr>
        <p:spPr bwMode="auto">
          <a:xfrm>
            <a:off x="3657600" y="1371600"/>
            <a:ext cx="381000" cy="0"/>
          </a:xfrm>
          <a:prstGeom prst="line">
            <a:avLst/>
          </a:prstGeom>
          <a:noFill/>
          <a:ln w="76200" cmpd="tri">
            <a:solidFill>
              <a:srgbClr val="CC0000"/>
            </a:solidFill>
            <a:round/>
            <a:headEnd/>
            <a:tailEnd/>
          </a:ln>
          <a:effectLst/>
        </p:spPr>
        <p:txBody>
          <a:bodyPr wrap="none" anchor="ctr"/>
          <a:lstStyle/>
          <a:p>
            <a:endParaRPr lang="en-US">
              <a:solidFill>
                <a:prstClr val="black"/>
              </a:solidFill>
              <a:latin typeface="Calibri"/>
            </a:endParaRPr>
          </a:p>
        </p:txBody>
      </p:sp>
      <p:sp>
        <p:nvSpPr>
          <p:cNvPr id="76809" name="Line 9"/>
          <p:cNvSpPr>
            <a:spLocks noChangeShapeType="1"/>
          </p:cNvSpPr>
          <p:nvPr/>
        </p:nvSpPr>
        <p:spPr bwMode="auto">
          <a:xfrm flipH="1">
            <a:off x="3707904" y="2420888"/>
            <a:ext cx="3528392" cy="720080"/>
          </a:xfrm>
          <a:prstGeom prst="line">
            <a:avLst/>
          </a:prstGeom>
          <a:noFill/>
          <a:ln w="57150">
            <a:solidFill>
              <a:srgbClr val="9933FF"/>
            </a:solidFill>
            <a:round/>
            <a:headEnd/>
            <a:tailEnd type="arrow" w="med" len="med"/>
          </a:ln>
          <a:effectLst/>
        </p:spPr>
        <p:txBody>
          <a:bodyPr wrap="none" anchor="ctr"/>
          <a:lstStyle/>
          <a:p>
            <a:endParaRPr lang="en-US">
              <a:solidFill>
                <a:prstClr val="black"/>
              </a:solidFill>
              <a:latin typeface="Calibri"/>
            </a:endParaRPr>
          </a:p>
        </p:txBody>
      </p:sp>
      <p:sp>
        <p:nvSpPr>
          <p:cNvPr id="76810" name="Line 10"/>
          <p:cNvSpPr>
            <a:spLocks noChangeShapeType="1"/>
          </p:cNvSpPr>
          <p:nvPr/>
        </p:nvSpPr>
        <p:spPr bwMode="auto">
          <a:xfrm flipH="1">
            <a:off x="5364088" y="2420888"/>
            <a:ext cx="1872208" cy="1008112"/>
          </a:xfrm>
          <a:prstGeom prst="line">
            <a:avLst/>
          </a:prstGeom>
          <a:noFill/>
          <a:ln w="57150">
            <a:solidFill>
              <a:srgbClr val="9933FF"/>
            </a:solidFill>
            <a:round/>
            <a:headEnd/>
            <a:tailEnd type="arrow" w="med" len="med"/>
          </a:ln>
          <a:effectLst/>
        </p:spPr>
        <p:txBody>
          <a:bodyPr wrap="none" anchor="ctr"/>
          <a:lstStyle/>
          <a:p>
            <a:endParaRPr lang="en-US">
              <a:solidFill>
                <a:prstClr val="black"/>
              </a:solidFill>
              <a:latin typeface="Calibri"/>
            </a:endParaRPr>
          </a:p>
        </p:txBody>
      </p:sp>
      <p:sp>
        <p:nvSpPr>
          <p:cNvPr id="76811" name="Text Box 11"/>
          <p:cNvSpPr txBox="1">
            <a:spLocks noChangeArrowheads="1"/>
          </p:cNvSpPr>
          <p:nvPr/>
        </p:nvSpPr>
        <p:spPr bwMode="auto">
          <a:xfrm>
            <a:off x="3946525" y="4003675"/>
            <a:ext cx="355600" cy="457200"/>
          </a:xfrm>
          <a:prstGeom prst="rect">
            <a:avLst/>
          </a:prstGeom>
          <a:noFill/>
          <a:ln w="9525">
            <a:noFill/>
            <a:miter lim="800000"/>
            <a:headEnd/>
            <a:tailEnd/>
          </a:ln>
          <a:effectLst/>
        </p:spPr>
        <p:txBody>
          <a:bodyPr wrap="none">
            <a:spAutoFit/>
          </a:bodyPr>
          <a:lstStyle/>
          <a:p>
            <a:r>
              <a:rPr lang="en-US" sz="2400">
                <a:solidFill>
                  <a:prstClr val="black"/>
                </a:solidFill>
                <a:latin typeface="Calibri"/>
              </a:rPr>
              <a:t>+</a:t>
            </a:r>
          </a:p>
        </p:txBody>
      </p:sp>
      <p:sp>
        <p:nvSpPr>
          <p:cNvPr id="76812" name="Text Box 12"/>
          <p:cNvSpPr txBox="1">
            <a:spLocks noChangeArrowheads="1"/>
          </p:cNvSpPr>
          <p:nvPr/>
        </p:nvSpPr>
        <p:spPr bwMode="auto">
          <a:xfrm>
            <a:off x="2651125" y="4003675"/>
            <a:ext cx="355600" cy="457200"/>
          </a:xfrm>
          <a:prstGeom prst="rect">
            <a:avLst/>
          </a:prstGeom>
          <a:noFill/>
          <a:ln w="9525">
            <a:noFill/>
            <a:miter lim="800000"/>
            <a:headEnd/>
            <a:tailEnd/>
          </a:ln>
          <a:effectLst/>
        </p:spPr>
        <p:txBody>
          <a:bodyPr wrap="none">
            <a:spAutoFit/>
          </a:bodyPr>
          <a:lstStyle/>
          <a:p>
            <a:r>
              <a:rPr lang="en-US" sz="2400">
                <a:solidFill>
                  <a:prstClr val="black"/>
                </a:solidFill>
                <a:latin typeface="Calibri"/>
              </a:rPr>
              <a:t>+</a:t>
            </a:r>
          </a:p>
        </p:txBody>
      </p:sp>
      <p:sp>
        <p:nvSpPr>
          <p:cNvPr id="76813" name="Text Box 13"/>
          <p:cNvSpPr txBox="1">
            <a:spLocks noChangeArrowheads="1"/>
          </p:cNvSpPr>
          <p:nvPr/>
        </p:nvSpPr>
        <p:spPr bwMode="auto">
          <a:xfrm>
            <a:off x="3336925" y="3394075"/>
            <a:ext cx="285750" cy="457200"/>
          </a:xfrm>
          <a:prstGeom prst="rect">
            <a:avLst/>
          </a:prstGeom>
          <a:noFill/>
          <a:ln w="9525">
            <a:noFill/>
            <a:miter lim="800000"/>
            <a:headEnd/>
            <a:tailEnd/>
          </a:ln>
          <a:effectLst/>
        </p:spPr>
        <p:txBody>
          <a:bodyPr wrap="none">
            <a:spAutoFit/>
          </a:bodyPr>
          <a:lstStyle/>
          <a:p>
            <a:r>
              <a:rPr lang="en-US" sz="2400">
                <a:solidFill>
                  <a:prstClr val="black"/>
                </a:solidFill>
                <a:latin typeface="Calibri"/>
              </a:rPr>
              <a:t>-</a:t>
            </a:r>
          </a:p>
        </p:txBody>
      </p:sp>
      <p:sp>
        <p:nvSpPr>
          <p:cNvPr id="76814" name="Text Box 14"/>
          <p:cNvSpPr txBox="1">
            <a:spLocks noChangeArrowheads="1"/>
          </p:cNvSpPr>
          <p:nvPr/>
        </p:nvSpPr>
        <p:spPr bwMode="auto">
          <a:xfrm>
            <a:off x="3336925" y="4689475"/>
            <a:ext cx="285750" cy="457200"/>
          </a:xfrm>
          <a:prstGeom prst="rect">
            <a:avLst/>
          </a:prstGeom>
          <a:noFill/>
          <a:ln w="9525">
            <a:noFill/>
            <a:miter lim="800000"/>
            <a:headEnd/>
            <a:tailEnd/>
          </a:ln>
          <a:effectLst/>
        </p:spPr>
        <p:txBody>
          <a:bodyPr wrap="none">
            <a:spAutoFit/>
          </a:bodyPr>
          <a:lstStyle/>
          <a:p>
            <a:r>
              <a:rPr lang="en-US" sz="2400">
                <a:solidFill>
                  <a:prstClr val="black"/>
                </a:solidFill>
                <a:latin typeface="Calibri"/>
              </a:rPr>
              <a:t>-</a:t>
            </a:r>
          </a:p>
        </p:txBody>
      </p:sp>
      <p:sp>
        <p:nvSpPr>
          <p:cNvPr id="76815" name="Text Box 15"/>
          <p:cNvSpPr txBox="1">
            <a:spLocks noChangeArrowheads="1"/>
          </p:cNvSpPr>
          <p:nvPr/>
        </p:nvSpPr>
        <p:spPr bwMode="auto">
          <a:xfrm>
            <a:off x="4183435" y="6366271"/>
            <a:ext cx="598488" cy="519113"/>
          </a:xfrm>
          <a:prstGeom prst="rect">
            <a:avLst/>
          </a:prstGeom>
          <a:solidFill>
            <a:srgbClr val="969696"/>
          </a:solidFill>
          <a:ln w="9525">
            <a:noFill/>
            <a:miter lim="800000"/>
            <a:headEnd/>
            <a:tailEnd/>
          </a:ln>
          <a:effectLst/>
        </p:spPr>
        <p:txBody>
          <a:bodyPr wrap="none">
            <a:spAutoFit/>
          </a:bodyPr>
          <a:lstStyle/>
          <a:p>
            <a:r>
              <a:rPr lang="en-US" b="1" i="1">
                <a:solidFill>
                  <a:prstClr val="black"/>
                </a:solidFill>
                <a:latin typeface="Calibri"/>
              </a:rPr>
              <a:t>z/a</a:t>
            </a:r>
            <a:endParaRPr lang="en-US" sz="2400">
              <a:solidFill>
                <a:prstClr val="black"/>
              </a:solidFill>
              <a:latin typeface="Calibri"/>
            </a:endParaRPr>
          </a:p>
        </p:txBody>
      </p:sp>
      <p:sp>
        <p:nvSpPr>
          <p:cNvPr id="76817" name="Line 17"/>
          <p:cNvSpPr>
            <a:spLocks noChangeShapeType="1"/>
          </p:cNvSpPr>
          <p:nvPr/>
        </p:nvSpPr>
        <p:spPr bwMode="auto">
          <a:xfrm>
            <a:off x="4869235" y="6477000"/>
            <a:ext cx="990600" cy="0"/>
          </a:xfrm>
          <a:prstGeom prst="line">
            <a:avLst/>
          </a:prstGeom>
          <a:noFill/>
          <a:ln w="38100">
            <a:solidFill>
              <a:srgbClr val="9933FF"/>
            </a:solidFill>
            <a:round/>
            <a:headEnd/>
            <a:tailEnd type="arrow" w="med" len="med"/>
          </a:ln>
          <a:effectLst/>
        </p:spPr>
        <p:txBody>
          <a:bodyPr wrap="none" anchor="ctr"/>
          <a:lstStyle/>
          <a:p>
            <a:endParaRPr lang="en-US">
              <a:solidFill>
                <a:prstClr val="black"/>
              </a:solidFill>
              <a:latin typeface="Calibri"/>
            </a:endParaRPr>
          </a:p>
        </p:txBody>
      </p:sp>
      <p:sp>
        <p:nvSpPr>
          <p:cNvPr id="76818" name="Line 18"/>
          <p:cNvSpPr>
            <a:spLocks noChangeShapeType="1"/>
          </p:cNvSpPr>
          <p:nvPr/>
        </p:nvSpPr>
        <p:spPr bwMode="auto">
          <a:xfrm flipV="1">
            <a:off x="1784648" y="3276600"/>
            <a:ext cx="0" cy="914400"/>
          </a:xfrm>
          <a:prstGeom prst="line">
            <a:avLst/>
          </a:prstGeom>
          <a:noFill/>
          <a:ln w="38100">
            <a:solidFill>
              <a:srgbClr val="9933FF"/>
            </a:solidFill>
            <a:round/>
            <a:headEnd/>
            <a:tailEnd type="arrow" w="med" len="med"/>
          </a:ln>
          <a:effectLst/>
        </p:spPr>
        <p:txBody>
          <a:bodyPr wrap="none" anchor="ctr"/>
          <a:lstStyle/>
          <a:p>
            <a:endParaRPr lang="en-US">
              <a:solidFill>
                <a:prstClr val="black"/>
              </a:solidFill>
              <a:latin typeface="Calibri"/>
            </a:endParaRPr>
          </a:p>
        </p:txBody>
      </p:sp>
      <p:sp>
        <p:nvSpPr>
          <p:cNvPr id="76819" name="Text Box 19"/>
          <p:cNvSpPr txBox="1">
            <a:spLocks noChangeArrowheads="1"/>
          </p:cNvSpPr>
          <p:nvPr/>
        </p:nvSpPr>
        <p:spPr bwMode="auto">
          <a:xfrm>
            <a:off x="1403648" y="4191000"/>
            <a:ext cx="638175" cy="519113"/>
          </a:xfrm>
          <a:prstGeom prst="rect">
            <a:avLst/>
          </a:prstGeom>
          <a:solidFill>
            <a:srgbClr val="969696"/>
          </a:solidFill>
          <a:ln w="9525">
            <a:noFill/>
            <a:miter lim="800000"/>
            <a:headEnd/>
            <a:tailEnd/>
          </a:ln>
          <a:effectLst/>
        </p:spPr>
        <p:txBody>
          <a:bodyPr wrap="none">
            <a:spAutoFit/>
          </a:bodyPr>
          <a:lstStyle/>
          <a:p>
            <a:r>
              <a:rPr lang="en-US" b="1" i="1">
                <a:solidFill>
                  <a:prstClr val="black"/>
                </a:solidFill>
                <a:latin typeface="Calibri"/>
              </a:rPr>
              <a:t>x/a</a:t>
            </a:r>
            <a:endParaRPr lang="en-US" sz="2400" i="1">
              <a:solidFill>
                <a:prstClr val="black"/>
              </a:solidFill>
              <a:latin typeface="Calibri"/>
            </a:endParaRPr>
          </a:p>
        </p:txBody>
      </p:sp>
      <p:graphicFrame>
        <p:nvGraphicFramePr>
          <p:cNvPr id="97282" name="Object 2"/>
          <p:cNvGraphicFramePr>
            <a:graphicFrameLocks noChangeAspect="1"/>
          </p:cNvGraphicFramePr>
          <p:nvPr/>
        </p:nvGraphicFramePr>
        <p:xfrm>
          <a:off x="6948264" y="1340768"/>
          <a:ext cx="976312" cy="714375"/>
        </p:xfrm>
        <a:graphic>
          <a:graphicData uri="http://schemas.openxmlformats.org/presentationml/2006/ole">
            <mc:AlternateContent xmlns:mc="http://schemas.openxmlformats.org/markup-compatibility/2006">
              <mc:Choice xmlns:v="urn:schemas-microsoft-com:vml" Requires="v">
                <p:oleObj name="Equation" r:id="rId5" imgW="520560" imgH="380880" progId="Equation.3">
                  <p:embed/>
                </p:oleObj>
              </mc:Choice>
              <mc:Fallback>
                <p:oleObj name="Equation" r:id="rId5" imgW="520560" imgH="3808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8264" y="1340768"/>
                        <a:ext cx="976312" cy="714375"/>
                      </a:xfrm>
                      <a:prstGeom prst="rect">
                        <a:avLst/>
                      </a:prstGeom>
                      <a:noFill/>
                      <a:ln w="9525">
                        <a:solidFill>
                          <a:srgbClr val="9933FF"/>
                        </a:solidFill>
                        <a:miter lim="800000"/>
                        <a:headEnd/>
                        <a:tailEnd/>
                      </a:ln>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6" name="Rounded Rectangle 25"/>
          <p:cNvSpPr/>
          <p:nvPr/>
        </p:nvSpPr>
        <p:spPr>
          <a:xfrm>
            <a:off x="6588224" y="908720"/>
            <a:ext cx="1728192" cy="432048"/>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latin typeface="Calibri"/>
            </a:endParaRPr>
          </a:p>
        </p:txBody>
      </p:sp>
      <p:graphicFrame>
        <p:nvGraphicFramePr>
          <p:cNvPr id="5128" name="Object 8"/>
          <p:cNvGraphicFramePr>
            <a:graphicFrameLocks noChangeAspect="1"/>
          </p:cNvGraphicFramePr>
          <p:nvPr/>
        </p:nvGraphicFramePr>
        <p:xfrm>
          <a:off x="255588" y="74613"/>
          <a:ext cx="631825" cy="514350"/>
        </p:xfrm>
        <a:graphic>
          <a:graphicData uri="http://schemas.openxmlformats.org/presentationml/2006/ole">
            <mc:AlternateContent xmlns:mc="http://schemas.openxmlformats.org/markup-compatibility/2006">
              <mc:Choice xmlns:v="urn:schemas-microsoft-com:vml" Requires="v">
                <p:oleObj name="Equation" r:id="rId7" imgW="266400" imgH="215640" progId="Equation.3">
                  <p:embed/>
                </p:oleObj>
              </mc:Choice>
              <mc:Fallback>
                <p:oleObj name="Equation" r:id="rId7" imgW="266400" imgH="215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588" y="74613"/>
                        <a:ext cx="631825" cy="514350"/>
                      </a:xfrm>
                      <a:prstGeom prst="rect">
                        <a:avLst/>
                      </a:prstGeom>
                      <a:gradFill rotWithShape="0">
                        <a:gsLst>
                          <a:gs pos="0">
                            <a:srgbClr val="FF99FF"/>
                          </a:gs>
                          <a:gs pos="100000">
                            <a:srgbClr val="FF99FF">
                              <a:gamma/>
                              <a:tint val="0"/>
                              <a:invGamma/>
                            </a:srgbClr>
                          </a:gs>
                        </a:gsLst>
                        <a:path path="rect">
                          <a:fillToRect r="100000" b="100000"/>
                        </a:path>
                      </a:gradFill>
                    </p:spPr>
                  </p:pic>
                </p:oleObj>
              </mc:Fallback>
            </mc:AlternateContent>
          </a:graphicData>
        </a:graphic>
      </p:graphicFrame>
    </p:spTree>
    <p:extLst>
      <p:ext uri="{BB962C8B-B14F-4D97-AF65-F5344CB8AC3E}">
        <p14:creationId xmlns:p14="http://schemas.microsoft.com/office/powerpoint/2010/main" val="1106035838"/>
      </p:ext>
    </p:extLst>
  </p:cSld>
  <p:clrMapOvr>
    <a:masterClrMapping/>
  </p:clrMapOvr>
  <p:transition>
    <p:cut/>
  </p:transition>
</p:sld>
</file>

<file path=ppt/slides/slide58.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pic>
        <p:nvPicPr>
          <p:cNvPr id="62466" name="Picture 2" descr="H-atom-3d-z2-prob-su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14400"/>
            <a:ext cx="9144000" cy="5570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7827" name="Text Box 3"/>
          <p:cNvSpPr txBox="1">
            <a:spLocks noChangeArrowheads="1"/>
          </p:cNvSpPr>
          <p:nvPr/>
        </p:nvSpPr>
        <p:spPr bwMode="auto">
          <a:xfrm>
            <a:off x="288925" y="247650"/>
            <a:ext cx="6402388"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3200" b="1" i="1">
                <a:solidFill>
                  <a:srgbClr val="CC0000"/>
                </a:solidFill>
                <a:effectLst>
                  <a:outerShdw blurRad="38100" dist="38100" dir="2700000" algn="tl">
                    <a:srgbClr val="FFFFFF"/>
                  </a:outerShdw>
                </a:effectLst>
                <a:latin typeface="Times New Roman" charset="0"/>
                <a:ea typeface="ＭＳ Ｐゴシック" charset="0"/>
                <a:cs typeface="ＭＳ Ｐゴシック" charset="0"/>
              </a:rPr>
              <a:t>3dz</a:t>
            </a:r>
            <a:r>
              <a:rPr lang="en-US" sz="3200" b="1" i="1" baseline="30000">
                <a:solidFill>
                  <a:srgbClr val="CC0000"/>
                </a:solidFill>
                <a:effectLst>
                  <a:outerShdw blurRad="38100" dist="38100" dir="2700000" algn="tl">
                    <a:srgbClr val="FFFFFF"/>
                  </a:outerShdw>
                </a:effectLst>
                <a:latin typeface="Times New Roman" charset="0"/>
                <a:ea typeface="ＭＳ Ｐゴシック" charset="0"/>
                <a:cs typeface="ＭＳ Ｐゴシック" charset="0"/>
              </a:rPr>
              <a:t>2</a:t>
            </a:r>
            <a:r>
              <a:rPr lang="en-US" sz="3200" b="1" i="1">
                <a:solidFill>
                  <a:srgbClr val="CC0000"/>
                </a:solidFill>
                <a:effectLst>
                  <a:outerShdw blurRad="38100" dist="38100" dir="2700000" algn="tl">
                    <a:srgbClr val="FFFFFF"/>
                  </a:outerShdw>
                </a:effectLst>
                <a:latin typeface="Times New Roman" charset="0"/>
                <a:ea typeface="ＭＳ Ｐゴシック" charset="0"/>
                <a:cs typeface="ＭＳ Ｐゴシック" charset="0"/>
              </a:rPr>
              <a:t> : Surface of constant probability</a:t>
            </a:r>
            <a:endParaRPr lang="en-US" sz="2400">
              <a:solidFill>
                <a:srgbClr val="402000"/>
              </a:solidFill>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532177029"/>
      </p:ext>
    </p:extLst>
  </p:cSld>
  <p:clrMapOvr>
    <a:masterClrMapping/>
  </p:clrMapOvr>
  <p:transition>
    <p:cut/>
    <p:sndAc>
      <p:stSnd>
        <p:snd r:embed="rId2" name="PROJCTOR.WAV"/>
      </p:stSnd>
    </p:sndAc>
  </p:transition>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pic>
        <p:nvPicPr>
          <p:cNvPr id="63490" name="Picture 2" descr="H-atom-3d-z2-prob-sur-asy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06463"/>
            <a:ext cx="9144000" cy="5570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8851" name="Text Box 3"/>
          <p:cNvSpPr txBox="1">
            <a:spLocks noChangeArrowheads="1"/>
          </p:cNvSpPr>
          <p:nvPr/>
        </p:nvSpPr>
        <p:spPr bwMode="auto">
          <a:xfrm>
            <a:off x="288925" y="247650"/>
            <a:ext cx="8855075" cy="1066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0" fontAlgn="base" hangingPunct="0">
              <a:spcBef>
                <a:spcPct val="0"/>
              </a:spcBef>
              <a:spcAft>
                <a:spcPct val="0"/>
              </a:spcAft>
              <a:defRPr/>
            </a:pPr>
            <a:r>
              <a:rPr lang="en-US" sz="3200" b="1" i="1">
                <a:solidFill>
                  <a:srgbClr val="CC0000"/>
                </a:solidFill>
                <a:effectLst>
                  <a:outerShdw blurRad="38100" dist="38100" dir="2700000" algn="tl">
                    <a:srgbClr val="FFFFFF"/>
                  </a:outerShdw>
                </a:effectLst>
                <a:latin typeface="Times New Roman" charset="0"/>
                <a:ea typeface="ＭＳ Ｐゴシック" charset="0"/>
                <a:cs typeface="ＭＳ Ｐゴシック" charset="0"/>
              </a:rPr>
              <a:t>3dz</a:t>
            </a:r>
            <a:r>
              <a:rPr lang="en-US" sz="3200" b="1" i="1" baseline="30000">
                <a:solidFill>
                  <a:srgbClr val="CC0000"/>
                </a:solidFill>
                <a:effectLst>
                  <a:outerShdw blurRad="38100" dist="38100" dir="2700000" algn="tl">
                    <a:srgbClr val="FFFFFF"/>
                  </a:outerShdw>
                </a:effectLst>
                <a:latin typeface="Times New Roman" charset="0"/>
                <a:ea typeface="ＭＳ Ｐゴシック" charset="0"/>
                <a:cs typeface="ＭＳ Ｐゴシック" charset="0"/>
              </a:rPr>
              <a:t>2</a:t>
            </a:r>
            <a:r>
              <a:rPr lang="en-US" sz="3200" b="1" i="1">
                <a:solidFill>
                  <a:srgbClr val="CC0000"/>
                </a:solidFill>
                <a:effectLst>
                  <a:outerShdw blurRad="38100" dist="38100" dir="2700000" algn="tl">
                    <a:srgbClr val="FFFFFF"/>
                  </a:outerShdw>
                </a:effectLst>
                <a:latin typeface="Times New Roman" charset="0"/>
                <a:ea typeface="ＭＳ Ｐゴシック" charset="0"/>
                <a:cs typeface="ＭＳ Ｐゴシック" charset="0"/>
              </a:rPr>
              <a:t> : Surface of constant probability with angular nodes</a:t>
            </a:r>
            <a:endParaRPr lang="en-US" sz="2400">
              <a:solidFill>
                <a:srgbClr val="402000"/>
              </a:solidFill>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3599304341"/>
      </p:ext>
    </p:extLst>
  </p:cSld>
  <p:clrMapOvr>
    <a:masterClrMapping/>
  </p:clrMapOvr>
  <p:transition>
    <p:cut/>
    <p:sndAc>
      <p:stSnd>
        <p:snd r:embed="rId2" name="PROJCTOR.WAV"/>
      </p:stSnd>
    </p:sndAc>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152400" y="-119063"/>
            <a:ext cx="8763000" cy="1143001"/>
          </a:xfrm>
        </p:spPr>
        <p:txBody>
          <a:bodyPr>
            <a:normAutofit fontScale="90000"/>
          </a:bodyPr>
          <a:lstStyle/>
          <a:p>
            <a:r>
              <a:rPr lang="en-US" sz="4000" dirty="0">
                <a:latin typeface="Georgia"/>
                <a:cs typeface="Georgia"/>
              </a:rPr>
              <a:t>How to obtain normalized </a:t>
            </a:r>
            <a:r>
              <a:rPr lang="en-US" sz="4000" dirty="0" err="1">
                <a:latin typeface="Symbol" charset="2"/>
                <a:cs typeface="Symbol" charset="2"/>
              </a:rPr>
              <a:t>Y</a:t>
            </a:r>
            <a:r>
              <a:rPr lang="en-US" sz="4000" baseline="-25000" dirty="0" err="1">
                <a:latin typeface="Georgia"/>
                <a:cs typeface="Georgia"/>
              </a:rPr>
              <a:t>n,l,m</a:t>
            </a:r>
            <a:r>
              <a:rPr lang="en-US" sz="4000" dirty="0">
                <a:latin typeface="Georgia"/>
                <a:cs typeface="Georgia"/>
              </a:rPr>
              <a:t>(</a:t>
            </a:r>
            <a:r>
              <a:rPr lang="en-US" sz="4000" dirty="0" err="1">
                <a:latin typeface="Georgia"/>
                <a:cs typeface="Georgia"/>
              </a:rPr>
              <a:t>r,</a:t>
            </a:r>
            <a:r>
              <a:rPr lang="en-US" sz="4000" dirty="0" err="1">
                <a:latin typeface="Symbol" charset="2"/>
                <a:cs typeface="Symbol" charset="2"/>
              </a:rPr>
              <a:t>q</a:t>
            </a:r>
            <a:r>
              <a:rPr lang="en-US" sz="4000" dirty="0" err="1">
                <a:latin typeface="Georgia"/>
                <a:cs typeface="Georgia"/>
              </a:rPr>
              <a:t>,</a:t>
            </a:r>
            <a:r>
              <a:rPr lang="en-US" sz="4000" dirty="0" err="1">
                <a:latin typeface="Symbol" charset="2"/>
                <a:cs typeface="Symbol" charset="2"/>
              </a:rPr>
              <a:t>f</a:t>
            </a:r>
            <a:r>
              <a:rPr lang="en-US" sz="4000" dirty="0">
                <a:latin typeface="Georgia"/>
                <a:cs typeface="Georgia"/>
              </a:rPr>
              <a:t>)?</a:t>
            </a:r>
          </a:p>
        </p:txBody>
      </p:sp>
      <p:graphicFrame>
        <p:nvGraphicFramePr>
          <p:cNvPr id="8" name="Object 1"/>
          <p:cNvGraphicFramePr>
            <a:graphicFrameLocks noGrp="1" noChangeAspect="1"/>
          </p:cNvGraphicFramePr>
          <p:nvPr>
            <p:extLst>
              <p:ext uri="{D42A27DB-BD31-4B8C-83A1-F6EECF244321}">
                <p14:modId xmlns:p14="http://schemas.microsoft.com/office/powerpoint/2010/main" val="778828122"/>
              </p:ext>
            </p:extLst>
          </p:nvPr>
        </p:nvGraphicFramePr>
        <p:xfrm>
          <a:off x="1176338" y="952500"/>
          <a:ext cx="6411912" cy="855663"/>
        </p:xfrm>
        <a:graphic>
          <a:graphicData uri="http://schemas.openxmlformats.org/presentationml/2006/ole">
            <mc:AlternateContent xmlns:mc="http://schemas.openxmlformats.org/markup-compatibility/2006">
              <mc:Choice xmlns:v="urn:schemas-microsoft-com:vml" Requires="v">
                <p:oleObj name="Equation" r:id="rId2" imgW="2476440" imgH="330120" progId="Equation.DSMT4">
                  <p:embed/>
                </p:oleObj>
              </mc:Choice>
              <mc:Fallback>
                <p:oleObj name="Equation" r:id="rId2" imgW="2476440" imgH="330120" progId="Equation.DSMT4">
                  <p:embed/>
                  <p:pic>
                    <p:nvPicPr>
                      <p:cNvPr id="0" name=""/>
                      <p:cNvPicPr>
                        <a:picLocks noGrp="1" noChangeAspect="1" noChangeArrowheads="1"/>
                      </p:cNvPicPr>
                      <p:nvPr/>
                    </p:nvPicPr>
                    <p:blipFill>
                      <a:blip r:embed="rId3"/>
                      <a:srcRect/>
                      <a:stretch>
                        <a:fillRect/>
                      </a:stretch>
                    </p:blipFill>
                    <p:spPr bwMode="auto">
                      <a:xfrm>
                        <a:off x="1176338" y="952500"/>
                        <a:ext cx="6411912" cy="855663"/>
                      </a:xfrm>
                      <a:prstGeom prst="rect">
                        <a:avLst/>
                      </a:prstGeom>
                      <a:solidFill>
                        <a:srgbClr val="C6D9F1"/>
                      </a:solidFill>
                    </p:spPr>
                  </p:pic>
                </p:oleObj>
              </mc:Fallback>
            </mc:AlternateContent>
          </a:graphicData>
        </a:graphic>
      </p:graphicFrame>
      <p:graphicFrame>
        <p:nvGraphicFramePr>
          <p:cNvPr id="9" name="Object 2"/>
          <p:cNvGraphicFramePr>
            <a:graphicFrameLocks noGrp="1" noChangeAspect="1"/>
          </p:cNvGraphicFramePr>
          <p:nvPr>
            <p:extLst>
              <p:ext uri="{D42A27DB-BD31-4B8C-83A1-F6EECF244321}">
                <p14:modId xmlns:p14="http://schemas.microsoft.com/office/powerpoint/2010/main" val="550742579"/>
              </p:ext>
            </p:extLst>
          </p:nvPr>
        </p:nvGraphicFramePr>
        <p:xfrm>
          <a:off x="98652" y="1905000"/>
          <a:ext cx="8931275" cy="1397000"/>
        </p:xfrm>
        <a:graphic>
          <a:graphicData uri="http://schemas.openxmlformats.org/presentationml/2006/ole">
            <mc:AlternateContent xmlns:mc="http://schemas.openxmlformats.org/markup-compatibility/2006">
              <mc:Choice xmlns:v="urn:schemas-microsoft-com:vml" Requires="v">
                <p:oleObj name="Formel" r:id="rId4" imgW="3009600" imgH="469800" progId="Equation.3">
                  <p:embed/>
                </p:oleObj>
              </mc:Choice>
              <mc:Fallback>
                <p:oleObj name="Formel" r:id="rId4" imgW="3009600" imgH="469800" progId="Equation.3">
                  <p:embed/>
                  <p:pic>
                    <p:nvPicPr>
                      <p:cNvPr id="0" name=""/>
                      <p:cNvPicPr>
                        <a:picLocks noGrp="1" noChangeAspect="1" noChangeArrowheads="1"/>
                      </p:cNvPicPr>
                      <p:nvPr/>
                    </p:nvPicPr>
                    <p:blipFill>
                      <a:blip r:embed="rId5"/>
                      <a:srcRect/>
                      <a:stretch>
                        <a:fillRect/>
                      </a:stretch>
                    </p:blipFill>
                    <p:spPr bwMode="auto">
                      <a:xfrm>
                        <a:off x="98652" y="1905000"/>
                        <a:ext cx="8931275" cy="1397000"/>
                      </a:xfrm>
                      <a:prstGeom prst="rect">
                        <a:avLst/>
                      </a:prstGeom>
                      <a:solidFill>
                        <a:srgbClr val="FFCC00"/>
                      </a:solidFill>
                    </p:spPr>
                  </p:pic>
                </p:oleObj>
              </mc:Fallback>
            </mc:AlternateContent>
          </a:graphicData>
        </a:graphic>
      </p:graphicFrame>
      <p:grpSp>
        <p:nvGrpSpPr>
          <p:cNvPr id="2" name="Group 3"/>
          <p:cNvGrpSpPr/>
          <p:nvPr/>
        </p:nvGrpSpPr>
        <p:grpSpPr>
          <a:xfrm>
            <a:off x="1" y="3429000"/>
            <a:ext cx="9058949" cy="2645444"/>
            <a:chOff x="1" y="3429000"/>
            <a:chExt cx="9058949" cy="2645444"/>
          </a:xfrm>
        </p:grpSpPr>
        <p:pic>
          <p:nvPicPr>
            <p:cNvPr id="59395" name="Picture 3"/>
            <p:cNvPicPr>
              <a:picLocks noChangeAspect="1" noChangeArrowheads="1"/>
            </p:cNvPicPr>
            <p:nvPr/>
          </p:nvPicPr>
          <p:blipFill rotWithShape="1">
            <a:blip r:embed="rId6" cstate="print"/>
            <a:srcRect l="3252" r="61825"/>
            <a:stretch/>
          </p:blipFill>
          <p:spPr bwMode="auto">
            <a:xfrm>
              <a:off x="1" y="3886696"/>
              <a:ext cx="3048000" cy="2056904"/>
            </a:xfrm>
            <a:prstGeom prst="rect">
              <a:avLst/>
            </a:prstGeom>
            <a:noFill/>
            <a:ln w="9525">
              <a:noFill/>
              <a:miter lim="800000"/>
              <a:headEnd/>
              <a:tailEnd/>
            </a:ln>
            <a:effectLst/>
          </p:spPr>
        </p:pic>
        <p:pic>
          <p:nvPicPr>
            <p:cNvPr id="10" name="Picture 3"/>
            <p:cNvPicPr>
              <a:picLocks noChangeAspect="1" noChangeArrowheads="1"/>
            </p:cNvPicPr>
            <p:nvPr/>
          </p:nvPicPr>
          <p:blipFill rotWithShape="1">
            <a:blip r:embed="rId6" cstate="print"/>
            <a:srcRect l="44250" r="2200"/>
            <a:stretch/>
          </p:blipFill>
          <p:spPr bwMode="auto">
            <a:xfrm>
              <a:off x="3048000" y="3429000"/>
              <a:ext cx="6010950" cy="2645444"/>
            </a:xfrm>
            <a:prstGeom prst="rect">
              <a:avLst/>
            </a:prstGeom>
            <a:noFill/>
            <a:ln w="9525">
              <a:noFill/>
              <a:miter lim="800000"/>
              <a:headEnd/>
              <a:tailEnd/>
            </a:ln>
            <a:effectLst/>
          </p:spPr>
        </p:pic>
      </p:grpSp>
    </p:spTree>
    <p:extLst>
      <p:ext uri="{BB962C8B-B14F-4D97-AF65-F5344CB8AC3E}">
        <p14:creationId xmlns:p14="http://schemas.microsoft.com/office/powerpoint/2010/main" val="3474404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pic>
        <p:nvPicPr>
          <p:cNvPr id="64514" name="Picture 2" descr="H-atom-3d-z2-do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38200"/>
            <a:ext cx="9144000" cy="5570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9875" name="Text Box 3"/>
          <p:cNvSpPr txBox="1">
            <a:spLocks noChangeArrowheads="1"/>
          </p:cNvSpPr>
          <p:nvPr/>
        </p:nvSpPr>
        <p:spPr bwMode="auto">
          <a:xfrm>
            <a:off x="284163" y="247650"/>
            <a:ext cx="8855075"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0" fontAlgn="base" hangingPunct="0">
              <a:spcBef>
                <a:spcPct val="0"/>
              </a:spcBef>
              <a:spcAft>
                <a:spcPct val="0"/>
              </a:spcAft>
              <a:defRPr/>
            </a:pPr>
            <a:r>
              <a:rPr lang="en-US" sz="3200" b="1" i="1">
                <a:solidFill>
                  <a:srgbClr val="CC0000"/>
                </a:solidFill>
                <a:effectLst>
                  <a:outerShdw blurRad="38100" dist="38100" dir="2700000" algn="tl">
                    <a:srgbClr val="FFFFFF"/>
                  </a:outerShdw>
                </a:effectLst>
                <a:latin typeface="Times New Roman" charset="0"/>
                <a:ea typeface="ＭＳ Ｐゴシック" charset="0"/>
                <a:cs typeface="ＭＳ Ｐゴシック" charset="0"/>
              </a:rPr>
              <a:t>3dz</a:t>
            </a:r>
            <a:r>
              <a:rPr lang="en-US" sz="3200" b="1" i="1" baseline="30000">
                <a:solidFill>
                  <a:srgbClr val="CC0000"/>
                </a:solidFill>
                <a:effectLst>
                  <a:outerShdw blurRad="38100" dist="38100" dir="2700000" algn="tl">
                    <a:srgbClr val="FFFFFF"/>
                  </a:outerShdw>
                </a:effectLst>
                <a:latin typeface="Times New Roman" charset="0"/>
                <a:ea typeface="ＭＳ Ｐゴシック" charset="0"/>
                <a:cs typeface="ＭＳ Ｐゴシック" charset="0"/>
              </a:rPr>
              <a:t>2</a:t>
            </a:r>
            <a:r>
              <a:rPr lang="en-US" sz="3200" b="1" i="1">
                <a:solidFill>
                  <a:srgbClr val="CC0000"/>
                </a:solidFill>
                <a:effectLst>
                  <a:outerShdw blurRad="38100" dist="38100" dir="2700000" algn="tl">
                    <a:srgbClr val="FFFFFF"/>
                  </a:outerShdw>
                </a:effectLst>
                <a:latin typeface="Times New Roman" charset="0"/>
                <a:ea typeface="ＭＳ Ｐゴシック" charset="0"/>
                <a:cs typeface="ＭＳ Ｐゴシック" charset="0"/>
              </a:rPr>
              <a:t> : Probability distribution as dots</a:t>
            </a:r>
            <a:endParaRPr lang="en-US" sz="2400">
              <a:solidFill>
                <a:srgbClr val="402000"/>
              </a:solidFill>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282004238"/>
      </p:ext>
    </p:extLst>
  </p:cSld>
  <p:clrMapOvr>
    <a:masterClrMapping/>
  </p:clrMapOvr>
  <p:transition>
    <p:cut/>
    <p:sndAc>
      <p:stSnd>
        <p:snd r:embed="rId2" name="PROJCTOR.WAV"/>
      </p:stSnd>
    </p:sndAc>
  </p:transition>
</p:sld>
</file>

<file path=ppt/slides/slide61.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pic>
        <p:nvPicPr>
          <p:cNvPr id="65538" name="Picture 2" descr="H-atom-4f0-prob-su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39775"/>
            <a:ext cx="9144000" cy="5584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0899" name="Text Box 3"/>
          <p:cNvSpPr txBox="1">
            <a:spLocks noChangeArrowheads="1"/>
          </p:cNvSpPr>
          <p:nvPr/>
        </p:nvSpPr>
        <p:spPr bwMode="auto">
          <a:xfrm>
            <a:off x="441325" y="120650"/>
            <a:ext cx="71755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3600" b="1" i="1">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4f</a:t>
            </a:r>
            <a:r>
              <a:rPr lang="en-US" sz="3600" b="1" i="1" baseline="-25000">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0</a:t>
            </a:r>
            <a:endParaRPr lang="en-US" sz="3600">
              <a:solidFill>
                <a:srgbClr val="FF3300"/>
              </a:solidFill>
              <a:effectLst>
                <a:outerShdw blurRad="38100" dist="38100" dir="2700000" algn="tl">
                  <a:srgbClr val="FFFFFF"/>
                </a:outerShdw>
              </a:effectLst>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464854793"/>
      </p:ext>
    </p:extLst>
  </p:cSld>
  <p:clrMapOvr>
    <a:masterClrMapping/>
  </p:clrMapOvr>
  <p:transition>
    <p:cut/>
    <p:sndAc>
      <p:stSnd>
        <p:snd r:embed="rId2" name="PROJCTOR.WAV"/>
      </p:stSnd>
    </p:sndAc>
  </p:transition>
</p:sld>
</file>

<file path=ppt/slides/slide62.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pic>
        <p:nvPicPr>
          <p:cNvPr id="66562" name="Picture 2" descr="H-atom-4f0-prob-nodal-su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15975"/>
            <a:ext cx="9144000" cy="5584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23" name="Text Box 3"/>
          <p:cNvSpPr txBox="1">
            <a:spLocks noChangeArrowheads="1"/>
          </p:cNvSpPr>
          <p:nvPr/>
        </p:nvSpPr>
        <p:spPr bwMode="auto">
          <a:xfrm>
            <a:off x="441325" y="120650"/>
            <a:ext cx="521335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3600" b="1" i="1">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4f</a:t>
            </a:r>
            <a:r>
              <a:rPr lang="en-US" sz="3600" b="1" i="1" baseline="-25000">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0 </a:t>
            </a:r>
            <a:r>
              <a:rPr lang="en-US" sz="3600" b="1" i="1">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 Nodal Surface in grey</a:t>
            </a:r>
            <a:endParaRPr lang="en-US" sz="3600">
              <a:solidFill>
                <a:srgbClr val="FF3300"/>
              </a:solidFill>
              <a:effectLst>
                <a:outerShdw blurRad="38100" dist="38100" dir="2700000" algn="tl">
                  <a:srgbClr val="FFFFFF"/>
                </a:outerShdw>
              </a:effectLst>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468128560"/>
      </p:ext>
    </p:extLst>
  </p:cSld>
  <p:clrMapOvr>
    <a:masterClrMapping/>
  </p:clrMapOvr>
  <p:transition>
    <p:cut/>
    <p:sndAc>
      <p:stSnd>
        <p:snd r:embed="rId2" name="PROJCTOR.WAV"/>
      </p:stSnd>
    </p:sndAc>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9776"/>
            <a:ext cx="8229600" cy="1143000"/>
          </a:xfrm>
        </p:spPr>
        <p:txBody>
          <a:bodyPr>
            <a:normAutofit/>
          </a:bodyPr>
          <a:lstStyle/>
          <a:p>
            <a:r>
              <a:rPr lang="en-US" sz="2400" dirty="0">
                <a:solidFill>
                  <a:srgbClr val="6600CC"/>
                </a:solidFill>
                <a:latin typeface="Georgia"/>
                <a:cs typeface="Georgia"/>
              </a:rPr>
              <a:t>is only a nickname</a:t>
            </a:r>
            <a:br>
              <a:rPr lang="en-US" sz="2400" dirty="0">
                <a:solidFill>
                  <a:srgbClr val="6600CC"/>
                </a:solidFill>
                <a:latin typeface="Georgia"/>
                <a:cs typeface="Georgia"/>
              </a:rPr>
            </a:br>
            <a:endParaRPr lang="en-IN" sz="2400" dirty="0">
              <a:solidFill>
                <a:srgbClr val="6600CC"/>
              </a:solidFill>
              <a:latin typeface="Georgia"/>
              <a:cs typeface="Georgia"/>
            </a:endParaRPr>
          </a:p>
        </p:txBody>
      </p:sp>
      <p:sp>
        <p:nvSpPr>
          <p:cNvPr id="73" name="TextBox 72"/>
          <p:cNvSpPr txBox="1"/>
          <p:nvPr/>
        </p:nvSpPr>
        <p:spPr>
          <a:xfrm>
            <a:off x="3124200" y="5805264"/>
            <a:ext cx="1545014" cy="461665"/>
          </a:xfrm>
          <a:prstGeom prst="rect">
            <a:avLst/>
          </a:prstGeom>
          <a:noFill/>
          <a:ln>
            <a:solidFill>
              <a:schemeClr val="accent6">
                <a:lumMod val="40000"/>
                <a:lumOff val="60000"/>
              </a:schemeClr>
            </a:solidFill>
          </a:ln>
        </p:spPr>
        <p:txBody>
          <a:bodyPr wrap="none" rtlCol="0">
            <a:spAutoFit/>
          </a:bodyPr>
          <a:lstStyle/>
          <a:p>
            <a:r>
              <a:rPr lang="en-US" sz="2400" dirty="0">
                <a:solidFill>
                  <a:srgbClr val="6600CC"/>
                </a:solidFill>
                <a:latin typeface="Georgia"/>
                <a:cs typeface="Georgia"/>
              </a:rPr>
              <a:t>Full label:                                           </a:t>
            </a:r>
            <a:endParaRPr lang="en-IN" sz="2400" dirty="0">
              <a:solidFill>
                <a:prstClr val="black"/>
              </a:solidFill>
              <a:latin typeface="Georgia"/>
              <a:cs typeface="Georgia"/>
            </a:endParaRPr>
          </a:p>
        </p:txBody>
      </p:sp>
      <p:graphicFrame>
        <p:nvGraphicFramePr>
          <p:cNvPr id="21506" name="Object 2"/>
          <p:cNvGraphicFramePr>
            <a:graphicFrameLocks noChangeAspect="1"/>
          </p:cNvGraphicFramePr>
          <p:nvPr/>
        </p:nvGraphicFramePr>
        <p:xfrm>
          <a:off x="2339752" y="332656"/>
          <a:ext cx="631825" cy="648072"/>
        </p:xfrm>
        <a:graphic>
          <a:graphicData uri="http://schemas.openxmlformats.org/presentationml/2006/ole">
            <mc:AlternateContent xmlns:mc="http://schemas.openxmlformats.org/markup-compatibility/2006">
              <mc:Choice xmlns:v="urn:schemas-microsoft-com:vml" Requires="v">
                <p:oleObj name="Equation" r:id="rId2" imgW="266400" imgH="215640" progId="Equation.3">
                  <p:embed/>
                </p:oleObj>
              </mc:Choice>
              <mc:Fallback>
                <p:oleObj name="Equation" r:id="rId2" imgW="266400" imgH="21564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332656"/>
                        <a:ext cx="631825" cy="648072"/>
                      </a:xfrm>
                      <a:prstGeom prst="rect">
                        <a:avLst/>
                      </a:prstGeom>
                      <a:gradFill rotWithShape="0">
                        <a:gsLst>
                          <a:gs pos="0">
                            <a:srgbClr val="FF99FF"/>
                          </a:gs>
                          <a:gs pos="100000">
                            <a:srgbClr val="FF99FF">
                              <a:gamma/>
                              <a:tint val="0"/>
                              <a:invGamma/>
                            </a:srgbClr>
                          </a:gs>
                        </a:gsLst>
                        <a:path path="rect">
                          <a:fillToRect r="100000" b="100000"/>
                        </a:path>
                      </a:gradFill>
                    </p:spPr>
                  </p:pic>
                </p:oleObj>
              </mc:Fallback>
            </mc:AlternateContent>
          </a:graphicData>
        </a:graphic>
      </p:graphicFrame>
      <p:pic>
        <p:nvPicPr>
          <p:cNvPr id="75" name="Picture 4" descr="H-atom-3d-z2-cont-zx"/>
          <p:cNvPicPr>
            <a:picLocks noChangeAspect="1" noChangeArrowheads="1"/>
          </p:cNvPicPr>
          <p:nvPr/>
        </p:nvPicPr>
        <p:blipFill>
          <a:blip r:embed="rId4" cstate="print"/>
          <a:srcRect l="13696" t="15494" r="21100" b="10728"/>
          <a:stretch>
            <a:fillRect/>
          </a:stretch>
        </p:blipFill>
        <p:spPr bwMode="auto">
          <a:xfrm>
            <a:off x="971600" y="2060848"/>
            <a:ext cx="4968552" cy="3744416"/>
          </a:xfrm>
          <a:prstGeom prst="rect">
            <a:avLst/>
          </a:prstGeom>
          <a:noFill/>
        </p:spPr>
      </p:pic>
      <p:graphicFrame>
        <p:nvGraphicFramePr>
          <p:cNvPr id="21507" name="Object 3"/>
          <p:cNvGraphicFramePr>
            <a:graphicFrameLocks noChangeAspect="1"/>
          </p:cNvGraphicFramePr>
          <p:nvPr>
            <p:extLst>
              <p:ext uri="{D42A27DB-BD31-4B8C-83A1-F6EECF244321}">
                <p14:modId xmlns:p14="http://schemas.microsoft.com/office/powerpoint/2010/main" val="1949289196"/>
              </p:ext>
            </p:extLst>
          </p:nvPr>
        </p:nvGraphicFramePr>
        <p:xfrm>
          <a:off x="4681388" y="5791200"/>
          <a:ext cx="1474788" cy="685800"/>
        </p:xfrm>
        <a:graphic>
          <a:graphicData uri="http://schemas.openxmlformats.org/presentationml/2006/ole">
            <mc:AlternateContent xmlns:mc="http://schemas.openxmlformats.org/markup-compatibility/2006">
              <mc:Choice xmlns:v="urn:schemas-microsoft-com:vml" Requires="v">
                <p:oleObj name="Equation" r:id="rId5" imgW="622080" imgH="228600" progId="Equation.3">
                  <p:embed/>
                </p:oleObj>
              </mc:Choice>
              <mc:Fallback>
                <p:oleObj name="Equation" r:id="rId5" imgW="62208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1388" y="5791200"/>
                        <a:ext cx="1474788" cy="685800"/>
                      </a:xfrm>
                      <a:prstGeom prst="rect">
                        <a:avLst/>
                      </a:prstGeom>
                      <a:gradFill rotWithShape="0">
                        <a:gsLst>
                          <a:gs pos="0">
                            <a:srgbClr val="FF99FF"/>
                          </a:gs>
                          <a:gs pos="100000">
                            <a:srgbClr val="FF99FF">
                              <a:gamma/>
                              <a:tint val="0"/>
                              <a:invGamma/>
                            </a:srgbClr>
                          </a:gs>
                        </a:gsLst>
                        <a:path path="rect">
                          <a:fillToRect r="100000" b="100000"/>
                        </a:path>
                      </a:gradFill>
                    </p:spPr>
                  </p:pic>
                </p:oleObj>
              </mc:Fallback>
            </mc:AlternateContent>
          </a:graphicData>
        </a:graphic>
      </p:graphicFrame>
      <p:graphicFrame>
        <p:nvGraphicFramePr>
          <p:cNvPr id="77" name="Object 0"/>
          <p:cNvGraphicFramePr>
            <a:graphicFrameLocks noChangeAspect="1"/>
          </p:cNvGraphicFramePr>
          <p:nvPr/>
        </p:nvGraphicFramePr>
        <p:xfrm>
          <a:off x="971600" y="1340768"/>
          <a:ext cx="7848600" cy="928688"/>
        </p:xfrm>
        <a:graphic>
          <a:graphicData uri="http://schemas.openxmlformats.org/presentationml/2006/ole">
            <mc:AlternateContent xmlns:mc="http://schemas.openxmlformats.org/markup-compatibility/2006">
              <mc:Choice xmlns:v="urn:schemas-microsoft-com:vml" Requires="v">
                <p:oleObj name="Equation" r:id="rId7" imgW="3543120" imgH="419040" progId="Equation.3">
                  <p:embed/>
                </p:oleObj>
              </mc:Choice>
              <mc:Fallback>
                <p:oleObj name="Equation" r:id="rId7" imgW="3543120" imgH="419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1600" y="1340768"/>
                        <a:ext cx="7848600" cy="92868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78" name="Line 6"/>
          <p:cNvSpPr>
            <a:spLocks noChangeShapeType="1"/>
          </p:cNvSpPr>
          <p:nvPr/>
        </p:nvSpPr>
        <p:spPr bwMode="auto">
          <a:xfrm>
            <a:off x="4172000" y="2314600"/>
            <a:ext cx="381000" cy="0"/>
          </a:xfrm>
          <a:prstGeom prst="line">
            <a:avLst/>
          </a:prstGeom>
          <a:noFill/>
          <a:ln w="76200" cmpd="tri">
            <a:solidFill>
              <a:srgbClr val="CC0000"/>
            </a:solidFill>
            <a:round/>
            <a:headEnd/>
            <a:tailEnd/>
          </a:ln>
          <a:effectLst/>
        </p:spPr>
        <p:txBody>
          <a:bodyPr wrap="none" anchor="ctr"/>
          <a:lstStyle/>
          <a:p>
            <a:endParaRPr lang="en-US">
              <a:solidFill>
                <a:prstClr val="black"/>
              </a:solidFill>
              <a:latin typeface="Calibri"/>
            </a:endParaRPr>
          </a:p>
        </p:txBody>
      </p:sp>
      <p:graphicFrame>
        <p:nvGraphicFramePr>
          <p:cNvPr id="79" name="Object 2"/>
          <p:cNvGraphicFramePr>
            <a:graphicFrameLocks noChangeAspect="1"/>
          </p:cNvGraphicFramePr>
          <p:nvPr/>
        </p:nvGraphicFramePr>
        <p:xfrm>
          <a:off x="7462664" y="1995736"/>
          <a:ext cx="976312" cy="714375"/>
        </p:xfrm>
        <a:graphic>
          <a:graphicData uri="http://schemas.openxmlformats.org/presentationml/2006/ole">
            <mc:AlternateContent xmlns:mc="http://schemas.openxmlformats.org/markup-compatibility/2006">
              <mc:Choice xmlns:v="urn:schemas-microsoft-com:vml" Requires="v">
                <p:oleObj name="Equation" r:id="rId9" imgW="520560" imgH="380880" progId="Equation.3">
                  <p:embed/>
                </p:oleObj>
              </mc:Choice>
              <mc:Fallback>
                <p:oleObj name="Equation" r:id="rId9" imgW="520560" imgH="3808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62664" y="1995736"/>
                        <a:ext cx="976312" cy="714375"/>
                      </a:xfrm>
                      <a:prstGeom prst="rect">
                        <a:avLst/>
                      </a:prstGeom>
                      <a:noFill/>
                      <a:ln w="9525">
                        <a:solidFill>
                          <a:srgbClr val="9933FF"/>
                        </a:solidFill>
                        <a:miter lim="800000"/>
                        <a:headEnd/>
                        <a:tailEnd/>
                      </a:ln>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21510" name="Object 6"/>
          <p:cNvGraphicFramePr>
            <a:graphicFrameLocks noChangeAspect="1"/>
          </p:cNvGraphicFramePr>
          <p:nvPr/>
        </p:nvGraphicFramePr>
        <p:xfrm>
          <a:off x="7164288" y="2996952"/>
          <a:ext cx="1452563" cy="404813"/>
        </p:xfrm>
        <a:graphic>
          <a:graphicData uri="http://schemas.openxmlformats.org/presentationml/2006/ole">
            <mc:AlternateContent xmlns:mc="http://schemas.openxmlformats.org/markup-compatibility/2006">
              <mc:Choice xmlns:v="urn:schemas-microsoft-com:vml" Requires="v">
                <p:oleObj name="Equation" r:id="rId11" imgW="774360" imgH="215640" progId="Equation.3">
                  <p:embed/>
                </p:oleObj>
              </mc:Choice>
              <mc:Fallback>
                <p:oleObj name="Equation" r:id="rId11" imgW="774360" imgH="2156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64288" y="2996952"/>
                        <a:ext cx="1452563" cy="404813"/>
                      </a:xfrm>
                      <a:prstGeom prst="rect">
                        <a:avLst/>
                      </a:prstGeom>
                      <a:solidFill>
                        <a:srgbClr val="FFFF99">
                          <a:alpha val="52000"/>
                        </a:srgbClr>
                      </a:solidFill>
                      <a:ln w="9525">
                        <a:solidFill>
                          <a:srgbClr val="9933FF"/>
                        </a:solidFill>
                        <a:miter lim="800000"/>
                        <a:headEnd/>
                        <a:tailEnd/>
                      </a:ln>
                    </p:spPr>
                  </p:pic>
                </p:oleObj>
              </mc:Fallback>
            </mc:AlternateContent>
          </a:graphicData>
        </a:graphic>
      </p:graphicFrame>
      <p:sp>
        <p:nvSpPr>
          <p:cNvPr id="81" name="Rounded Rectangular Callout 80"/>
          <p:cNvSpPr/>
          <p:nvPr/>
        </p:nvSpPr>
        <p:spPr>
          <a:xfrm>
            <a:off x="7702252" y="2395488"/>
            <a:ext cx="288032" cy="504056"/>
          </a:xfrm>
          <a:prstGeom prst="wedgeRoundRectCallout">
            <a:avLst/>
          </a:prstGeom>
          <a:solidFill>
            <a:schemeClr val="accent1">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latin typeface="Calibri"/>
            </a:endParaRPr>
          </a:p>
        </p:txBody>
      </p:sp>
    </p:spTree>
    <p:extLst>
      <p:ext uri="{BB962C8B-B14F-4D97-AF65-F5344CB8AC3E}">
        <p14:creationId xmlns:p14="http://schemas.microsoft.com/office/powerpoint/2010/main" val="3973858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510"/>
                                        </p:tgtEl>
                                        <p:attrNameLst>
                                          <p:attrName>style.visibility</p:attrName>
                                        </p:attrNameLst>
                                      </p:cBhvr>
                                      <p:to>
                                        <p:strVal val="visible"/>
                                      </p:to>
                                    </p:set>
                                    <p:animEffect transition="in" filter="blinds(horizontal)">
                                      <p:cBhvr>
                                        <p:cTn id="7" dur="500"/>
                                        <p:tgtEl>
                                          <p:spTgt spid="215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1"/>
                                        </p:tgtEl>
                                        <p:attrNameLst>
                                          <p:attrName>style.visibility</p:attrName>
                                        </p:attrNameLst>
                                      </p:cBhvr>
                                      <p:to>
                                        <p:strVal val="visible"/>
                                      </p:to>
                                    </p:set>
                                    <p:animEffect transition="in" filter="blinds(horizontal)">
                                      <p:cBhvr>
                                        <p:cTn id="10" dur="500"/>
                                        <p:tgtEl>
                                          <p:spTgt spid="8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21507"/>
                                        </p:tgtEl>
                                        <p:attrNameLst>
                                          <p:attrName>style.visibility</p:attrName>
                                        </p:attrNameLst>
                                      </p:cBhvr>
                                      <p:to>
                                        <p:strVal val="visible"/>
                                      </p:to>
                                    </p:set>
                                    <p:animEffect transition="in" filter="blinds(horizontal)">
                                      <p:cBhvr>
                                        <p:cTn id="19" dur="500"/>
                                        <p:tgtEl>
                                          <p:spTgt spid="21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81" grpId="0" animBg="1"/>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Surface plots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pic>
        <p:nvPicPr>
          <p:cNvPr id="20" name="Picture 19" descr="surfaceplot2.jpg"/>
          <p:cNvPicPr>
            <a:picLocks noChangeAspect="1"/>
          </p:cNvPicPr>
          <p:nvPr/>
        </p:nvPicPr>
        <p:blipFill>
          <a:blip r:embed="rId2" cstate="print"/>
          <a:srcRect l="35833" t="54444" r="48333" b="27778"/>
          <a:stretch>
            <a:fillRect/>
          </a:stretch>
        </p:blipFill>
        <p:spPr>
          <a:xfrm>
            <a:off x="457200" y="3733800"/>
            <a:ext cx="3474866" cy="2194588"/>
          </a:xfrm>
          <a:prstGeom prst="rect">
            <a:avLst/>
          </a:prstGeom>
        </p:spPr>
      </p:pic>
      <p:pic>
        <p:nvPicPr>
          <p:cNvPr id="21" name="Picture 20" descr="surfaceplot9.jpg"/>
          <p:cNvPicPr>
            <a:picLocks noChangeAspect="1"/>
          </p:cNvPicPr>
          <p:nvPr/>
        </p:nvPicPr>
        <p:blipFill>
          <a:blip r:embed="rId3" cstate="print"/>
          <a:srcRect l="40833" t="39630" r="43333" b="41111"/>
          <a:stretch>
            <a:fillRect/>
          </a:stretch>
        </p:blipFill>
        <p:spPr>
          <a:xfrm>
            <a:off x="609600" y="762000"/>
            <a:ext cx="3474866" cy="2377408"/>
          </a:xfrm>
          <a:prstGeom prst="rect">
            <a:avLst/>
          </a:prstGeom>
        </p:spPr>
      </p:pic>
      <p:pic>
        <p:nvPicPr>
          <p:cNvPr id="22" name="Picture 21" descr="surfaceplot2.jpg"/>
          <p:cNvPicPr>
            <a:picLocks noChangeAspect="1"/>
          </p:cNvPicPr>
          <p:nvPr/>
        </p:nvPicPr>
        <p:blipFill>
          <a:blip r:embed="rId2" cstate="print"/>
          <a:srcRect l="52500" t="51481" r="32500" b="27778"/>
          <a:stretch>
            <a:fillRect/>
          </a:stretch>
        </p:blipFill>
        <p:spPr>
          <a:xfrm>
            <a:off x="4572000" y="3505200"/>
            <a:ext cx="3291840" cy="2560352"/>
          </a:xfrm>
          <a:prstGeom prst="rect">
            <a:avLst/>
          </a:prstGeom>
        </p:spPr>
      </p:pic>
      <p:pic>
        <p:nvPicPr>
          <p:cNvPr id="23" name="Picture 22" descr="surfaceplot9.jpg"/>
          <p:cNvPicPr>
            <a:picLocks noChangeAspect="1"/>
          </p:cNvPicPr>
          <p:nvPr/>
        </p:nvPicPr>
        <p:blipFill>
          <a:blip r:embed="rId3" cstate="print"/>
          <a:srcRect l="57500" t="36667" r="27500" b="41111"/>
          <a:stretch>
            <a:fillRect/>
          </a:stretch>
        </p:blipFill>
        <p:spPr>
          <a:xfrm>
            <a:off x="4724400" y="381000"/>
            <a:ext cx="3291840" cy="2743172"/>
          </a:xfrm>
          <a:prstGeom prst="rect">
            <a:avLst/>
          </a:prstGeom>
        </p:spPr>
      </p:pic>
      <p:sp>
        <p:nvSpPr>
          <p:cNvPr id="24" name="TextBox 23"/>
          <p:cNvSpPr txBox="1"/>
          <p:nvPr/>
        </p:nvSpPr>
        <p:spPr>
          <a:xfrm>
            <a:off x="381000" y="3027402"/>
            <a:ext cx="4191000" cy="553998"/>
          </a:xfrm>
          <a:prstGeom prst="rect">
            <a:avLst/>
          </a:prstGeom>
          <a:noFill/>
        </p:spPr>
        <p:txBody>
          <a:bodyPr wrap="square" rtlCol="0">
            <a:spAutoFit/>
          </a:bodyPr>
          <a:lstStyle/>
          <a:p>
            <a:r>
              <a:rPr lang="en-US" sz="1000" b="1" dirty="0">
                <a:solidFill>
                  <a:prstClr val="black"/>
                </a:solidFill>
                <a:latin typeface="Calibri"/>
              </a:rPr>
              <a:t>Surface plot of the </a:t>
            </a:r>
            <a:r>
              <a:rPr lang="en-US" sz="1000" b="1" i="1" dirty="0">
                <a:solidFill>
                  <a:prstClr val="black"/>
                </a:solidFill>
                <a:latin typeface="Calibri"/>
              </a:rPr>
              <a:t>3d</a:t>
            </a:r>
            <a:r>
              <a:rPr lang="en-US" sz="1000" b="1" i="1" baseline="-25000" dirty="0">
                <a:solidFill>
                  <a:prstClr val="black"/>
                </a:solidFill>
                <a:latin typeface="Calibri"/>
              </a:rPr>
              <a:t>z2</a:t>
            </a:r>
            <a:r>
              <a:rPr lang="en-US" sz="1000" b="1" baseline="-25000" dirty="0">
                <a:solidFill>
                  <a:prstClr val="black"/>
                </a:solidFill>
                <a:latin typeface="Calibri"/>
              </a:rPr>
              <a:t> </a:t>
            </a:r>
            <a:r>
              <a:rPr lang="en-US" sz="1000" b="1" dirty="0">
                <a:solidFill>
                  <a:prstClr val="black"/>
                </a:solidFill>
                <a:latin typeface="Calibri"/>
              </a:rPr>
              <a:t>wavefunction (orbital) in the </a:t>
            </a:r>
            <a:r>
              <a:rPr lang="en-US" sz="1000" b="1" i="1" dirty="0" err="1">
                <a:solidFill>
                  <a:prstClr val="black"/>
                </a:solidFill>
                <a:latin typeface="Calibri"/>
              </a:rPr>
              <a:t>xz</a:t>
            </a:r>
            <a:r>
              <a:rPr lang="en-US" sz="1000" b="1" dirty="0">
                <a:solidFill>
                  <a:prstClr val="black"/>
                </a:solidFill>
                <a:latin typeface="Calibri"/>
              </a:rPr>
              <a:t> (or </a:t>
            </a:r>
            <a:r>
              <a:rPr lang="en-US" sz="1000" b="1" i="1" dirty="0" err="1">
                <a:solidFill>
                  <a:prstClr val="black"/>
                </a:solidFill>
                <a:latin typeface="Calibri"/>
              </a:rPr>
              <a:t>yz</a:t>
            </a:r>
            <a:r>
              <a:rPr lang="en-US" sz="1000" b="1" dirty="0">
                <a:solidFill>
                  <a:prstClr val="black"/>
                </a:solidFill>
                <a:latin typeface="Calibri"/>
              </a:rPr>
              <a:t>) plane for the hydrogen atom. The large hills correspond to the positive lobes and the small pits correspond to the negative lobes.</a:t>
            </a:r>
          </a:p>
        </p:txBody>
      </p:sp>
      <p:sp>
        <p:nvSpPr>
          <p:cNvPr id="25" name="TextBox 24"/>
          <p:cNvSpPr txBox="1"/>
          <p:nvPr/>
        </p:nvSpPr>
        <p:spPr>
          <a:xfrm>
            <a:off x="4572000" y="3030070"/>
            <a:ext cx="4191000" cy="707886"/>
          </a:xfrm>
          <a:prstGeom prst="rect">
            <a:avLst/>
          </a:prstGeom>
          <a:noFill/>
        </p:spPr>
        <p:txBody>
          <a:bodyPr wrap="square" rtlCol="0">
            <a:spAutoFit/>
          </a:bodyPr>
          <a:lstStyle/>
          <a:p>
            <a:r>
              <a:rPr lang="en-US" sz="1000" b="1" dirty="0">
                <a:solidFill>
                  <a:prstClr val="black"/>
                </a:solidFill>
                <a:latin typeface="Calibri"/>
              </a:rPr>
              <a:t>Surface plot of the (</a:t>
            </a:r>
            <a:r>
              <a:rPr lang="en-US" sz="1000" b="1" i="1" dirty="0">
                <a:solidFill>
                  <a:prstClr val="black"/>
                </a:solidFill>
                <a:latin typeface="Calibri"/>
              </a:rPr>
              <a:t>3d</a:t>
            </a:r>
            <a:r>
              <a:rPr lang="en-US" sz="1000" b="1" i="1" baseline="-25000" dirty="0">
                <a:solidFill>
                  <a:prstClr val="black"/>
                </a:solidFill>
                <a:latin typeface="Calibri"/>
              </a:rPr>
              <a:t>z2</a:t>
            </a:r>
            <a:r>
              <a:rPr lang="en-US" sz="1000" b="1" baseline="-25000" dirty="0">
                <a:solidFill>
                  <a:prstClr val="black"/>
                </a:solidFill>
                <a:latin typeface="Calibri"/>
              </a:rPr>
              <a:t> </a:t>
            </a:r>
            <a:r>
              <a:rPr lang="en-US" sz="1000" b="1" dirty="0">
                <a:solidFill>
                  <a:prstClr val="black"/>
                </a:solidFill>
                <a:latin typeface="Calibri"/>
              </a:rPr>
              <a:t>)</a:t>
            </a:r>
            <a:r>
              <a:rPr lang="en-US" sz="1000" b="1" baseline="30000" dirty="0">
                <a:solidFill>
                  <a:prstClr val="black"/>
                </a:solidFill>
                <a:latin typeface="Calibri"/>
              </a:rPr>
              <a:t>2</a:t>
            </a:r>
            <a:r>
              <a:rPr lang="en-US" sz="1000" b="1" dirty="0">
                <a:solidFill>
                  <a:prstClr val="black"/>
                </a:solidFill>
                <a:latin typeface="Calibri"/>
              </a:rPr>
              <a:t> the probability density associated  with the </a:t>
            </a:r>
            <a:r>
              <a:rPr lang="en-US" sz="1000" b="1" i="1" dirty="0">
                <a:solidFill>
                  <a:prstClr val="black"/>
                </a:solidFill>
                <a:latin typeface="Calibri"/>
              </a:rPr>
              <a:t>3d</a:t>
            </a:r>
            <a:r>
              <a:rPr lang="en-US" sz="1000" b="1" i="1" baseline="-25000" dirty="0">
                <a:solidFill>
                  <a:prstClr val="black"/>
                </a:solidFill>
                <a:latin typeface="Calibri"/>
              </a:rPr>
              <a:t>z2 </a:t>
            </a:r>
            <a:r>
              <a:rPr lang="en-US" sz="1000" b="1" dirty="0">
                <a:solidFill>
                  <a:prstClr val="black"/>
                </a:solidFill>
                <a:latin typeface="Calibri"/>
              </a:rPr>
              <a:t> orbital of the hydrogen atom. This figure is rotated with respect to the figure on the left so that the small hill will be clearly visible. Another smaller hill is hidden behind the large hill.</a:t>
            </a:r>
          </a:p>
        </p:txBody>
      </p:sp>
      <p:sp>
        <p:nvSpPr>
          <p:cNvPr id="26" name="TextBox 25"/>
          <p:cNvSpPr txBox="1"/>
          <p:nvPr/>
        </p:nvSpPr>
        <p:spPr>
          <a:xfrm>
            <a:off x="381000" y="5943600"/>
            <a:ext cx="4191000" cy="400110"/>
          </a:xfrm>
          <a:prstGeom prst="rect">
            <a:avLst/>
          </a:prstGeom>
          <a:noFill/>
        </p:spPr>
        <p:txBody>
          <a:bodyPr wrap="square" rtlCol="0">
            <a:spAutoFit/>
          </a:bodyPr>
          <a:lstStyle/>
          <a:p>
            <a:r>
              <a:rPr lang="en-US" sz="1000" b="1" dirty="0">
                <a:solidFill>
                  <a:prstClr val="black"/>
                </a:solidFill>
                <a:latin typeface="Calibri"/>
              </a:rPr>
              <a:t>Surface plot of the </a:t>
            </a:r>
            <a:r>
              <a:rPr lang="en-US" sz="1000" b="1" i="1" dirty="0">
                <a:solidFill>
                  <a:prstClr val="black"/>
                </a:solidFill>
                <a:latin typeface="Calibri"/>
              </a:rPr>
              <a:t>3d</a:t>
            </a:r>
            <a:r>
              <a:rPr lang="en-US" sz="1000" b="1" i="1" baseline="-25000" dirty="0">
                <a:solidFill>
                  <a:prstClr val="black"/>
                </a:solidFill>
                <a:latin typeface="Calibri"/>
              </a:rPr>
              <a:t>xy</a:t>
            </a:r>
            <a:r>
              <a:rPr lang="en-US" sz="1000" b="1" baseline="-25000" dirty="0">
                <a:solidFill>
                  <a:prstClr val="black"/>
                </a:solidFill>
                <a:latin typeface="Calibri"/>
              </a:rPr>
              <a:t> </a:t>
            </a:r>
            <a:r>
              <a:rPr lang="en-US" sz="1000" b="1" dirty="0">
                <a:solidFill>
                  <a:prstClr val="black"/>
                </a:solidFill>
                <a:latin typeface="Calibri"/>
              </a:rPr>
              <a:t>wavefunction (orbital) in the </a:t>
            </a:r>
            <a:r>
              <a:rPr lang="en-US" sz="1000" b="1" i="1" dirty="0" err="1">
                <a:solidFill>
                  <a:prstClr val="black"/>
                </a:solidFill>
                <a:latin typeface="Calibri"/>
              </a:rPr>
              <a:t>xz</a:t>
            </a:r>
            <a:r>
              <a:rPr lang="en-US" sz="1000" b="1" dirty="0">
                <a:solidFill>
                  <a:prstClr val="black"/>
                </a:solidFill>
                <a:latin typeface="Calibri"/>
              </a:rPr>
              <a:t> plane for the hydrogen atom. The hills and the pits have same amplitude. </a:t>
            </a:r>
          </a:p>
        </p:txBody>
      </p:sp>
      <p:sp>
        <p:nvSpPr>
          <p:cNvPr id="30" name="TextBox 29"/>
          <p:cNvSpPr txBox="1"/>
          <p:nvPr/>
        </p:nvSpPr>
        <p:spPr>
          <a:xfrm>
            <a:off x="4572000" y="6073914"/>
            <a:ext cx="4191000" cy="400110"/>
          </a:xfrm>
          <a:prstGeom prst="rect">
            <a:avLst/>
          </a:prstGeom>
          <a:noFill/>
        </p:spPr>
        <p:txBody>
          <a:bodyPr wrap="square" rtlCol="0">
            <a:spAutoFit/>
          </a:bodyPr>
          <a:lstStyle/>
          <a:p>
            <a:r>
              <a:rPr lang="en-US" sz="1000" b="1" dirty="0">
                <a:solidFill>
                  <a:prstClr val="black"/>
                </a:solidFill>
                <a:latin typeface="Calibri"/>
              </a:rPr>
              <a:t>Surface plot of the (</a:t>
            </a:r>
            <a:r>
              <a:rPr lang="en-US" sz="1000" b="1" i="1" dirty="0">
                <a:solidFill>
                  <a:prstClr val="black"/>
                </a:solidFill>
                <a:latin typeface="Calibri"/>
              </a:rPr>
              <a:t>3d</a:t>
            </a:r>
            <a:r>
              <a:rPr lang="en-US" sz="1000" b="1" i="1" baseline="-25000" dirty="0">
                <a:solidFill>
                  <a:prstClr val="black"/>
                </a:solidFill>
                <a:latin typeface="Calibri"/>
              </a:rPr>
              <a:t>xy</a:t>
            </a:r>
            <a:r>
              <a:rPr lang="en-US" sz="1000" b="1" baseline="-25000" dirty="0">
                <a:solidFill>
                  <a:prstClr val="black"/>
                </a:solidFill>
                <a:latin typeface="Calibri"/>
              </a:rPr>
              <a:t> </a:t>
            </a:r>
            <a:r>
              <a:rPr lang="en-US" sz="1000" b="1" dirty="0">
                <a:solidFill>
                  <a:prstClr val="black"/>
                </a:solidFill>
                <a:latin typeface="Calibri"/>
              </a:rPr>
              <a:t>)</a:t>
            </a:r>
            <a:r>
              <a:rPr lang="en-US" sz="1000" b="1" baseline="30000" dirty="0">
                <a:solidFill>
                  <a:prstClr val="black"/>
                </a:solidFill>
                <a:latin typeface="Calibri"/>
              </a:rPr>
              <a:t>2</a:t>
            </a:r>
            <a:r>
              <a:rPr lang="en-US" sz="1000" b="1" dirty="0">
                <a:solidFill>
                  <a:prstClr val="black"/>
                </a:solidFill>
                <a:latin typeface="Calibri"/>
              </a:rPr>
              <a:t> the probability density associated  with the </a:t>
            </a:r>
            <a:r>
              <a:rPr lang="en-US" sz="1000" b="1" i="1" dirty="0">
                <a:solidFill>
                  <a:prstClr val="black"/>
                </a:solidFill>
                <a:latin typeface="Calibri"/>
              </a:rPr>
              <a:t>3d</a:t>
            </a:r>
            <a:r>
              <a:rPr lang="en-US" sz="1000" b="1" i="1" baseline="-25000" dirty="0">
                <a:solidFill>
                  <a:prstClr val="black"/>
                </a:solidFill>
                <a:latin typeface="Calibri"/>
              </a:rPr>
              <a:t>xy </a:t>
            </a:r>
            <a:r>
              <a:rPr lang="en-US" sz="1000" b="1" dirty="0">
                <a:solidFill>
                  <a:prstClr val="black"/>
                </a:solidFill>
                <a:latin typeface="Calibri"/>
              </a:rPr>
              <a:t> orbital of the hydrogen atom. Pits in the figure to the left appear has hills. </a:t>
            </a:r>
          </a:p>
        </p:txBody>
      </p:sp>
    </p:spTree>
    <p:extLst>
      <p:ext uri="{BB962C8B-B14F-4D97-AF65-F5344CB8AC3E}">
        <p14:creationId xmlns:p14="http://schemas.microsoft.com/office/powerpoint/2010/main" val="16458090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660px-Hydrogen_Density_Plots"/>
          <p:cNvPicPr>
            <a:picLocks noChangeAspect="1" noChangeArrowheads="1"/>
          </p:cNvPicPr>
          <p:nvPr/>
        </p:nvPicPr>
        <p:blipFill>
          <a:blip r:embed="rId2" cstate="print"/>
          <a:srcRect/>
          <a:stretch>
            <a:fillRect/>
          </a:stretch>
        </p:blipFill>
        <p:spPr bwMode="auto">
          <a:xfrm>
            <a:off x="1295400" y="914400"/>
            <a:ext cx="5866667" cy="5333334"/>
          </a:xfrm>
          <a:prstGeom prst="rect">
            <a:avLst/>
          </a:prstGeom>
          <a:noFill/>
          <a:ln w="9525">
            <a:noFill/>
            <a:miter lim="800000"/>
            <a:headEnd/>
            <a:tailEnd/>
          </a:ln>
        </p:spPr>
      </p:pic>
      <p:sp>
        <p:nvSpPr>
          <p:cNvPr id="3" name="Rectangle 2"/>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Hydrogen </a:t>
            </a:r>
            <a:r>
              <a:rPr lang="en-US" sz="2400" b="1" u="sng" dirty="0" err="1">
                <a:solidFill>
                  <a:srgbClr val="3333FF"/>
                </a:solidFill>
                <a:effectLst>
                  <a:outerShdw blurRad="38100" dist="38100" dir="2700000" algn="tl">
                    <a:srgbClr val="000000">
                      <a:alpha val="43137"/>
                    </a:srgbClr>
                  </a:outerShdw>
                </a:effectLst>
                <a:latin typeface="Georgia" pitchFamily="18" charset="0"/>
                <a:sym typeface="Symbol"/>
              </a:rPr>
              <a:t>Wavefunctions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Tree>
    <p:extLst>
      <p:ext uri="{BB962C8B-B14F-4D97-AF65-F5344CB8AC3E}">
        <p14:creationId xmlns:p14="http://schemas.microsoft.com/office/powerpoint/2010/main" val="22901742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ao"/>
          <p:cNvPicPr>
            <a:picLocks noChangeAspect="1" noChangeArrowheads="1"/>
          </p:cNvPicPr>
          <p:nvPr/>
        </p:nvPicPr>
        <p:blipFill>
          <a:blip r:embed="rId2" cstate="print"/>
          <a:srcRect l="6376" t="3504" r="5488" b="4267"/>
          <a:stretch>
            <a:fillRect/>
          </a:stretch>
        </p:blipFill>
        <p:spPr bwMode="auto">
          <a:xfrm>
            <a:off x="1219200" y="990600"/>
            <a:ext cx="6934200" cy="5181600"/>
          </a:xfrm>
          <a:prstGeom prst="rect">
            <a:avLst/>
          </a:prstGeom>
          <a:noFill/>
          <a:ln w="9525">
            <a:noFill/>
            <a:miter lim="800000"/>
            <a:headEnd/>
            <a:tailEnd/>
          </a:ln>
        </p:spPr>
      </p:pic>
      <p:sp>
        <p:nvSpPr>
          <p:cNvPr id="3" name="Rectangle 2"/>
          <p:cNvSpPr/>
          <p:nvPr/>
        </p:nvSpPr>
        <p:spPr>
          <a:xfrm>
            <a:off x="914400" y="277910"/>
            <a:ext cx="7086600" cy="461665"/>
          </a:xfrm>
          <a:prstGeom prst="rect">
            <a:avLst/>
          </a:prstGeom>
        </p:spPr>
        <p:txBody>
          <a:bodyPr wrap="square">
            <a:spAutoFit/>
          </a:bodyPr>
          <a:lstStyle/>
          <a:p>
            <a:r>
              <a:rPr lang="en-US" sz="2400" b="1" u="sng" dirty="0" err="1">
                <a:solidFill>
                  <a:srgbClr val="3333FF"/>
                </a:solidFill>
                <a:effectLst>
                  <a:outerShdw blurRad="38100" dist="38100" dir="2700000" algn="tl">
                    <a:srgbClr val="000000">
                      <a:alpha val="43137"/>
                    </a:srgbClr>
                  </a:outerShdw>
                </a:effectLst>
                <a:latin typeface="Georgia" pitchFamily="18" charset="0"/>
                <a:sym typeface="Symbol"/>
              </a:rPr>
              <a:t>Orbitals</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External Structure</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Tree>
    <p:extLst>
      <p:ext uri="{BB962C8B-B14F-4D97-AF65-F5344CB8AC3E}">
        <p14:creationId xmlns:p14="http://schemas.microsoft.com/office/powerpoint/2010/main" val="29488303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14400" y="277910"/>
            <a:ext cx="7086600" cy="461665"/>
          </a:xfrm>
          <a:prstGeom prst="rect">
            <a:avLst/>
          </a:prstGeom>
        </p:spPr>
        <p:txBody>
          <a:bodyPr wrap="square">
            <a:spAutoFit/>
          </a:bodyPr>
          <a:lstStyle/>
          <a:p>
            <a:r>
              <a:rPr lang="en-US" sz="2400" b="1" u="sng" dirty="0" err="1">
                <a:solidFill>
                  <a:srgbClr val="3333FF"/>
                </a:solidFill>
                <a:effectLst>
                  <a:outerShdw blurRad="38100" dist="38100" dir="2700000" algn="tl">
                    <a:srgbClr val="000000">
                      <a:alpha val="43137"/>
                    </a:srgbClr>
                  </a:outerShdw>
                </a:effectLst>
                <a:latin typeface="Georgia" pitchFamily="18" charset="0"/>
                <a:sym typeface="Symbol"/>
              </a:rPr>
              <a:t>Orbitals</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Internal </a:t>
            </a:r>
            <a:r>
              <a:rPr lang="en-US" sz="2400" b="1" u="sng" dirty="0" err="1">
                <a:solidFill>
                  <a:srgbClr val="3333FF"/>
                </a:solidFill>
                <a:effectLst>
                  <a:outerShdw blurRad="38100" dist="38100" dir="2700000" algn="tl">
                    <a:srgbClr val="000000">
                      <a:alpha val="43137"/>
                    </a:srgbClr>
                  </a:outerShdw>
                </a:effectLst>
                <a:latin typeface="Georgia" pitchFamily="18" charset="0"/>
                <a:sym typeface="Symbol"/>
              </a:rPr>
              <a:t>Stucture</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pic>
        <p:nvPicPr>
          <p:cNvPr id="4" name="Picture 2" descr="hydrogenwavefunctions3"/>
          <p:cNvPicPr>
            <a:picLocks noChangeAspect="1" noChangeArrowheads="1"/>
          </p:cNvPicPr>
          <p:nvPr/>
        </p:nvPicPr>
        <p:blipFill>
          <a:blip r:embed="rId2" cstate="print"/>
          <a:srcRect/>
          <a:stretch>
            <a:fillRect/>
          </a:stretch>
        </p:blipFill>
        <p:spPr bwMode="auto">
          <a:xfrm>
            <a:off x="1295400" y="838200"/>
            <a:ext cx="6629400" cy="5476875"/>
          </a:xfrm>
          <a:prstGeom prst="rect">
            <a:avLst/>
          </a:prstGeom>
          <a:noFill/>
          <a:ln w="9525">
            <a:noFill/>
            <a:miter lim="800000"/>
            <a:headEnd/>
            <a:tailEnd/>
          </a:ln>
        </p:spPr>
      </p:pic>
    </p:spTree>
    <p:extLst>
      <p:ext uri="{BB962C8B-B14F-4D97-AF65-F5344CB8AC3E}">
        <p14:creationId xmlns:p14="http://schemas.microsoft.com/office/powerpoint/2010/main" val="30771183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Hydrogen atom &amp; </a:t>
            </a:r>
            <a:r>
              <a:rPr lang="en-US" sz="2400" b="1" u="sng" dirty="0" err="1">
                <a:solidFill>
                  <a:srgbClr val="3333FF"/>
                </a:solidFill>
                <a:effectLst>
                  <a:outerShdw blurRad="38100" dist="38100" dir="2700000" algn="tl">
                    <a:srgbClr val="000000">
                      <a:alpha val="43137"/>
                    </a:srgbClr>
                  </a:outerShdw>
                </a:effectLst>
                <a:latin typeface="Georgia" pitchFamily="18" charset="0"/>
                <a:sym typeface="Symbol"/>
              </a:rPr>
              <a:t>Orbitals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
        <p:nvSpPr>
          <p:cNvPr id="3" name="Rectangle 2"/>
          <p:cNvSpPr/>
          <p:nvPr/>
        </p:nvSpPr>
        <p:spPr>
          <a:xfrm>
            <a:off x="914400" y="1219200"/>
            <a:ext cx="7467600" cy="2308324"/>
          </a:xfrm>
          <a:prstGeom prst="rect">
            <a:avLst/>
          </a:prstGeom>
          <a:solidFill>
            <a:srgbClr val="00B0F0"/>
          </a:solidFill>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en-US" sz="2400" dirty="0">
                <a:solidFill>
                  <a:prstClr val="black"/>
                </a:solidFill>
                <a:latin typeface="Georgia" pitchFamily="18" charset="0"/>
              </a:rPr>
              <a:t>Hydrogen atom has only one electron, so why bother about all these </a:t>
            </a:r>
            <a:r>
              <a:rPr lang="en-US" sz="2400" dirty="0" err="1">
                <a:solidFill>
                  <a:prstClr val="black"/>
                </a:solidFill>
                <a:latin typeface="Georgia" pitchFamily="18" charset="0"/>
              </a:rPr>
              <a:t>orbitals</a:t>
            </a:r>
            <a:r>
              <a:rPr lang="en-US" sz="2400" dirty="0">
                <a:solidFill>
                  <a:prstClr val="black"/>
                </a:solidFill>
                <a:latin typeface="Georgia" pitchFamily="18" charset="0"/>
              </a:rPr>
              <a:t>?</a:t>
            </a:r>
          </a:p>
          <a:p>
            <a:endParaRPr lang="en-US" sz="2400" dirty="0">
              <a:solidFill>
                <a:prstClr val="black"/>
              </a:solidFill>
              <a:latin typeface="Georgia" pitchFamily="18" charset="0"/>
            </a:endParaRPr>
          </a:p>
          <a:p>
            <a:pPr marL="457200" indent="-457200"/>
            <a:r>
              <a:rPr lang="en-US" sz="2400" dirty="0">
                <a:solidFill>
                  <a:prstClr val="black"/>
                </a:solidFill>
                <a:latin typeface="Georgia" pitchFamily="18" charset="0"/>
              </a:rPr>
              <a:t>1.   Excited states</a:t>
            </a:r>
          </a:p>
          <a:p>
            <a:pPr marL="457200" indent="-457200">
              <a:buFontTx/>
              <a:buAutoNum type="arabicPeriod" startAt="2"/>
            </a:pPr>
            <a:r>
              <a:rPr lang="en-US" sz="2400" dirty="0">
                <a:solidFill>
                  <a:prstClr val="black"/>
                </a:solidFill>
                <a:latin typeface="Georgia" pitchFamily="18" charset="0"/>
              </a:rPr>
              <a:t>Spectra</a:t>
            </a:r>
          </a:p>
          <a:p>
            <a:pPr marL="457200" indent="-457200"/>
            <a:r>
              <a:rPr lang="en-US" sz="2400" dirty="0">
                <a:solidFill>
                  <a:prstClr val="black"/>
                </a:solidFill>
                <a:latin typeface="Georgia" pitchFamily="18" charset="0"/>
              </a:rPr>
              <a:t>3.  Many electron atoms</a:t>
            </a:r>
            <a:endParaRPr lang="en-US" dirty="0">
              <a:solidFill>
                <a:prstClr val="white"/>
              </a:solidFill>
              <a:latin typeface="Calibri"/>
            </a:endParaRPr>
          </a:p>
        </p:txBody>
      </p:sp>
    </p:spTree>
    <p:extLst>
      <p:ext uri="{BB962C8B-B14F-4D97-AF65-F5344CB8AC3E}">
        <p14:creationId xmlns:p14="http://schemas.microsoft.com/office/powerpoint/2010/main" val="2450923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415" y="-144463"/>
            <a:ext cx="8229600" cy="1143000"/>
          </a:xfrm>
        </p:spPr>
        <p:txBody>
          <a:bodyPr>
            <a:normAutofit/>
          </a:bodyPr>
          <a:lstStyle/>
          <a:p>
            <a:r>
              <a:rPr lang="en-US" sz="4000" dirty="0">
                <a:solidFill>
                  <a:srgbClr val="800000"/>
                </a:solidFill>
                <a:effectLst>
                  <a:outerShdw blurRad="38100" dist="38100" dir="2700000" algn="tl">
                    <a:srgbClr val="000000">
                      <a:alpha val="43137"/>
                    </a:srgbClr>
                  </a:outerShdw>
                </a:effectLst>
                <a:latin typeface="Georgia"/>
                <a:cs typeface="Georgia"/>
              </a:rPr>
              <a:t>Complete </a:t>
            </a:r>
            <a:r>
              <a:rPr lang="en-US" sz="4000" dirty="0" err="1">
                <a:solidFill>
                  <a:srgbClr val="800000"/>
                </a:solidFill>
                <a:effectLst>
                  <a:outerShdw blurRad="38100" dist="38100" dir="2700000" algn="tl">
                    <a:srgbClr val="000000">
                      <a:alpha val="43137"/>
                    </a:srgbClr>
                  </a:outerShdw>
                </a:effectLst>
                <a:latin typeface="Georgia"/>
                <a:cs typeface="Georgia"/>
              </a:rPr>
              <a:t>Wavefunction</a:t>
            </a:r>
            <a:r>
              <a:rPr lang="en-US" sz="4000" dirty="0">
                <a:solidFill>
                  <a:srgbClr val="800000"/>
                </a:solidFill>
                <a:effectLst>
                  <a:outerShdw blurRad="38100" dist="38100" dir="2700000" algn="tl">
                    <a:srgbClr val="000000">
                      <a:alpha val="43137"/>
                    </a:srgbClr>
                  </a:outerShdw>
                </a:effectLst>
                <a:latin typeface="Georgia"/>
                <a:cs typeface="Georgia"/>
              </a:rPr>
              <a:t> of H-Atom</a:t>
            </a:r>
          </a:p>
        </p:txBody>
      </p:sp>
      <p:pic>
        <p:nvPicPr>
          <p:cNvPr id="5" name="Picture 4"/>
          <p:cNvPicPr>
            <a:picLocks noChangeAspect="1" noChangeArrowheads="1"/>
          </p:cNvPicPr>
          <p:nvPr/>
        </p:nvPicPr>
        <p:blipFill>
          <a:blip r:embed="rId2" cstate="print"/>
          <a:srcRect l="8221" t="39351" r="59675" b="34048"/>
          <a:stretch>
            <a:fillRect/>
          </a:stretch>
        </p:blipFill>
        <p:spPr bwMode="auto">
          <a:xfrm>
            <a:off x="2133600" y="914400"/>
            <a:ext cx="4572000" cy="819807"/>
          </a:xfrm>
          <a:prstGeom prst="rect">
            <a:avLst/>
          </a:prstGeom>
          <a:noFill/>
          <a:ln w="9525">
            <a:noFill/>
            <a:miter lim="800000"/>
            <a:headEnd/>
            <a:tailEnd/>
          </a:ln>
        </p:spPr>
      </p:pic>
      <p:pic>
        <p:nvPicPr>
          <p:cNvPr id="14" name="Picture 6"/>
          <p:cNvPicPr>
            <a:picLocks noChangeAspect="1" noChangeArrowheads="1"/>
          </p:cNvPicPr>
          <p:nvPr/>
        </p:nvPicPr>
        <p:blipFill>
          <a:blip r:embed="rId3" cstate="print"/>
          <a:srcRect r="27057"/>
          <a:stretch>
            <a:fillRect/>
          </a:stretch>
        </p:blipFill>
        <p:spPr bwMode="auto">
          <a:xfrm>
            <a:off x="304800" y="1600200"/>
            <a:ext cx="8026667" cy="2585681"/>
          </a:xfrm>
          <a:prstGeom prst="rect">
            <a:avLst/>
          </a:prstGeom>
          <a:noFill/>
          <a:ln w="9525">
            <a:noFill/>
            <a:miter lim="800000"/>
            <a:headEnd/>
            <a:tailEnd/>
          </a:ln>
        </p:spPr>
      </p:pic>
      <p:sp>
        <p:nvSpPr>
          <p:cNvPr id="51204" name="AutoShape 4" descr=" Y_\ell^m( \theta , \varphi ) = (-)^m \sqrt{{(2\ell+1)\over 4\pi}{(\ell-m)!\over (\ell+m)!}}  \, P_\ell^m ( \cos{\theta} ) \, e^{i m \varphi }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latin typeface="Georgia"/>
              <a:cs typeface="Georgia"/>
            </a:endParaRPr>
          </a:p>
        </p:txBody>
      </p:sp>
      <p:pic>
        <p:nvPicPr>
          <p:cNvPr id="16" name="Picture 15" descr="spherical harmonics.png"/>
          <p:cNvPicPr>
            <a:picLocks noChangeAspect="1"/>
          </p:cNvPicPr>
          <p:nvPr/>
        </p:nvPicPr>
        <p:blipFill>
          <a:blip r:embed="rId4"/>
          <a:stretch>
            <a:fillRect/>
          </a:stretch>
        </p:blipFill>
        <p:spPr>
          <a:xfrm>
            <a:off x="1066800" y="4419600"/>
            <a:ext cx="7132320" cy="990600"/>
          </a:xfrm>
          <a:prstGeom prst="rect">
            <a:avLst/>
          </a:prstGeom>
        </p:spPr>
      </p:pic>
      <p:sp>
        <p:nvSpPr>
          <p:cNvPr id="7" name="Title 1"/>
          <p:cNvSpPr txBox="1">
            <a:spLocks/>
          </p:cNvSpPr>
          <p:nvPr/>
        </p:nvSpPr>
        <p:spPr>
          <a:xfrm>
            <a:off x="457200" y="5715000"/>
            <a:ext cx="8229600" cy="1143000"/>
          </a:xfrm>
          <a:prstGeom prst="rect">
            <a:avLst/>
          </a:prstGeom>
          <a:solidFill>
            <a:srgbClr val="FFC000"/>
          </a:solidFill>
        </p:spPr>
        <p:txBody>
          <a:bodyPr vert="horz" lIns="91440" tIns="45720" rIns="91440" bIns="45720" rtlCol="0" anchor="ctr">
            <a:normAutofit fontScale="90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Georgia"/>
                <a:ea typeface="+mj-ea"/>
                <a:cs typeface="Georgia"/>
              </a:rPr>
              <a:t>Lets not get intimidated: Please </a:t>
            </a:r>
            <a:r>
              <a:rPr lang="en-US" sz="4000" dirty="0">
                <a:solidFill>
                  <a:srgbClr val="C00000"/>
                </a:solidFill>
                <a:effectLst>
                  <a:outerShdw blurRad="38100" dist="38100" dir="2700000" algn="tl">
                    <a:srgbClr val="000000">
                      <a:alpha val="43137"/>
                    </a:srgbClr>
                  </a:outerShdw>
                </a:effectLst>
                <a:latin typeface="Georgia"/>
                <a:ea typeface="+mj-ea"/>
                <a:cs typeface="Georgia"/>
              </a:rPr>
              <a:t>do not even try to</a:t>
            </a:r>
            <a:r>
              <a:rPr kumimoji="0" lang="en-US" sz="4000"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Georgia"/>
                <a:ea typeface="+mj-ea"/>
                <a:cs typeface="Georgia"/>
              </a:rPr>
              <a:t> remember</a:t>
            </a:r>
            <a:endParaRPr kumimoji="0" lang="en-US" sz="4000" i="0" u="none" strike="noStrike" kern="1200" cap="none" spc="0" normalizeH="0" baseline="0" noProof="0" dirty="0">
              <a:ln>
                <a:noFill/>
              </a:ln>
              <a:effectLst>
                <a:outerShdw blurRad="38100" dist="38100" dir="2700000" algn="tl">
                  <a:srgbClr val="000000">
                    <a:alpha val="43137"/>
                  </a:srgbClr>
                </a:outerShdw>
              </a:effectLst>
              <a:uLnTx/>
              <a:uFillTx/>
              <a:latin typeface="Georgia"/>
              <a:ea typeface="+mj-ea"/>
              <a:cs typeface="Georgia"/>
            </a:endParaRPr>
          </a:p>
        </p:txBody>
      </p:sp>
    </p:spTree>
    <p:extLst>
      <p:ext uri="{BB962C8B-B14F-4D97-AF65-F5344CB8AC3E}">
        <p14:creationId xmlns:p14="http://schemas.microsoft.com/office/powerpoint/2010/main" val="2818304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 1"/>
          <p:cNvPicPr>
            <a:picLocks noChangeAspect="1"/>
          </p:cNvPicPr>
          <p:nvPr/>
        </p:nvPicPr>
        <p:blipFill>
          <a:blip r:embed="rId2"/>
          <a:stretch>
            <a:fillRect/>
          </a:stretch>
        </p:blipFill>
        <p:spPr>
          <a:xfrm>
            <a:off x="0" y="0"/>
            <a:ext cx="9144000" cy="6838882"/>
          </a:xfrm>
          <a:prstGeom prst="rect">
            <a:avLst/>
          </a:prstGeom>
        </p:spPr>
      </p:pic>
    </p:spTree>
    <p:extLst>
      <p:ext uri="{BB962C8B-B14F-4D97-AF65-F5344CB8AC3E}">
        <p14:creationId xmlns:p14="http://schemas.microsoft.com/office/powerpoint/2010/main" val="1731256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76200" y="7620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Radial Functions (of Hydrogen Atom)</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graphicFrame>
        <p:nvGraphicFramePr>
          <p:cNvPr id="300036" name="Object 8"/>
          <p:cNvGraphicFramePr>
            <a:graphicFrameLocks noChangeAspect="1"/>
          </p:cNvGraphicFramePr>
          <p:nvPr/>
        </p:nvGraphicFramePr>
        <p:xfrm>
          <a:off x="914400" y="1900238"/>
          <a:ext cx="5167312" cy="4957762"/>
        </p:xfrm>
        <a:graphic>
          <a:graphicData uri="http://schemas.openxmlformats.org/presentationml/2006/ole">
            <mc:AlternateContent xmlns:mc="http://schemas.openxmlformats.org/markup-compatibility/2006">
              <mc:Choice xmlns:v="urn:schemas-microsoft-com:vml" Requires="v">
                <p:oleObj name="Equation" r:id="rId2" imgW="3454400" imgH="3302000" progId="Equation.3">
                  <p:embed/>
                </p:oleObj>
              </mc:Choice>
              <mc:Fallback>
                <p:oleObj name="Equation" r:id="rId2" imgW="3454400" imgH="3302000" progId="Equation.3">
                  <p:embed/>
                  <p:pic>
                    <p:nvPicPr>
                      <p:cNvPr id="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900238"/>
                        <a:ext cx="5167312" cy="49577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 name="Rectangle 3"/>
          <p:cNvSpPr/>
          <p:nvPr/>
        </p:nvSpPr>
        <p:spPr>
          <a:xfrm>
            <a:off x="914400" y="838200"/>
            <a:ext cx="7162800" cy="1015663"/>
          </a:xfrm>
          <a:prstGeom prst="rect">
            <a:avLst/>
          </a:prstGeom>
          <a:solidFill>
            <a:srgbClr val="00B0F0"/>
          </a:solidFill>
          <a:ln>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endParaRPr lang="en-US" sz="2400" dirty="0">
              <a:solidFill>
                <a:prstClr val="black"/>
              </a:solidFill>
              <a:latin typeface="Georgia" pitchFamily="18" charset="0"/>
            </a:endParaRPr>
          </a:p>
          <a:p>
            <a:endParaRPr lang="en-US" dirty="0"/>
          </a:p>
          <a:p>
            <a:endParaRPr lang="en-US" dirty="0"/>
          </a:p>
        </p:txBody>
      </p:sp>
      <p:graphicFrame>
        <p:nvGraphicFramePr>
          <p:cNvPr id="5" name="Object 5"/>
          <p:cNvGraphicFramePr>
            <a:graphicFrameLocks noChangeAspect="1"/>
          </p:cNvGraphicFramePr>
          <p:nvPr/>
        </p:nvGraphicFramePr>
        <p:xfrm>
          <a:off x="1006475" y="762000"/>
          <a:ext cx="5445125" cy="987425"/>
        </p:xfrm>
        <a:graphic>
          <a:graphicData uri="http://schemas.openxmlformats.org/presentationml/2006/ole">
            <mc:AlternateContent xmlns:mc="http://schemas.openxmlformats.org/markup-compatibility/2006">
              <mc:Choice xmlns:v="urn:schemas-microsoft-com:vml" Requires="v">
                <p:oleObj name="Equation" r:id="rId4" imgW="3657600" imgH="660400" progId="">
                  <p:embed/>
                </p:oleObj>
              </mc:Choice>
              <mc:Fallback>
                <p:oleObj name="Equation" r:id="rId4" imgW="3657600" imgH="660400" progId="">
                  <p:embed/>
                  <p:pic>
                    <p:nvPicPr>
                      <p:cNvPr id="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6475" y="762000"/>
                        <a:ext cx="5445125" cy="9874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02084" name="Object 4"/>
          <p:cNvGraphicFramePr>
            <a:graphicFrameLocks noChangeAspect="1"/>
          </p:cNvGraphicFramePr>
          <p:nvPr/>
        </p:nvGraphicFramePr>
        <p:xfrm>
          <a:off x="5638800" y="2136775"/>
          <a:ext cx="2344738" cy="1933575"/>
        </p:xfrm>
        <a:graphic>
          <a:graphicData uri="http://schemas.openxmlformats.org/presentationml/2006/ole">
            <mc:AlternateContent xmlns:mc="http://schemas.openxmlformats.org/markup-compatibility/2006">
              <mc:Choice xmlns:v="urn:schemas-microsoft-com:vml" Requires="v">
                <p:oleObj name="Equation" r:id="rId6" imgW="1346200" imgH="1104900" progId="">
                  <p:embed/>
                </p:oleObj>
              </mc:Choice>
              <mc:Fallback>
                <p:oleObj name="Equation" r:id="rId6" imgW="1346200" imgH="1104900" progId="">
                  <p:embed/>
                  <p:pic>
                    <p:nvPicPr>
                      <p:cNvPr id="0"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8800" y="2136775"/>
                        <a:ext cx="2344738" cy="1933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Rectangle 6"/>
          <p:cNvSpPr/>
          <p:nvPr/>
        </p:nvSpPr>
        <p:spPr>
          <a:xfrm>
            <a:off x="5419263" y="5715000"/>
            <a:ext cx="3560490" cy="400110"/>
          </a:xfrm>
          <a:prstGeom prst="rect">
            <a:avLst/>
          </a:prstGeom>
        </p:spPr>
        <p:txBody>
          <a:bodyPr wrap="none">
            <a:spAutoFit/>
          </a:bodyPr>
          <a:lstStyle/>
          <a:p>
            <a:r>
              <a:rPr lang="en-US" sz="2000" b="1" dirty="0">
                <a:solidFill>
                  <a:srgbClr val="800000"/>
                </a:solidFill>
                <a:latin typeface="Georgia" pitchFamily="18" charset="0"/>
                <a:sym typeface="Symbol"/>
              </a:rPr>
              <a:t>Number of radial nodes = </a:t>
            </a:r>
          </a:p>
        </p:txBody>
      </p:sp>
      <p:sp>
        <p:nvSpPr>
          <p:cNvPr id="2" name="Rectangle 1"/>
          <p:cNvSpPr/>
          <p:nvPr/>
        </p:nvSpPr>
        <p:spPr>
          <a:xfrm>
            <a:off x="6477000" y="6172200"/>
            <a:ext cx="837677" cy="400110"/>
          </a:xfrm>
          <a:prstGeom prst="rect">
            <a:avLst/>
          </a:prstGeom>
        </p:spPr>
        <p:txBody>
          <a:bodyPr wrap="none">
            <a:spAutoFit/>
          </a:bodyPr>
          <a:lstStyle/>
          <a:p>
            <a:pPr lvl="0"/>
            <a:r>
              <a:rPr lang="en-US" sz="2000" b="1" i="1" dirty="0">
                <a:solidFill>
                  <a:srgbClr val="800000"/>
                </a:solidFill>
                <a:latin typeface="Georgia" pitchFamily="18" charset="0"/>
                <a:sym typeface="Symbol"/>
              </a:rPr>
              <a:t>n-l-1</a:t>
            </a:r>
          </a:p>
        </p:txBody>
      </p:sp>
    </p:spTree>
    <p:extLst>
      <p:ext uri="{BB962C8B-B14F-4D97-AF65-F5344CB8AC3E}">
        <p14:creationId xmlns:p14="http://schemas.microsoft.com/office/powerpoint/2010/main" val="2858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Notebook">
  <a:themeElements>
    <a:clrScheme name="Notebook.pot 1">
      <a:dk1>
        <a:srgbClr val="402000"/>
      </a:dk1>
      <a:lt1>
        <a:srgbClr val="FBFAE2"/>
      </a:lt1>
      <a:dk2>
        <a:srgbClr val="996633"/>
      </a:dk2>
      <a:lt2>
        <a:srgbClr val="A08366"/>
      </a:lt2>
      <a:accent1>
        <a:srgbClr val="CE9964"/>
      </a:accent1>
      <a:accent2>
        <a:srgbClr val="CD3333"/>
      </a:accent2>
      <a:accent3>
        <a:srgbClr val="FDFCEE"/>
      </a:accent3>
      <a:accent4>
        <a:srgbClr val="351A00"/>
      </a:accent4>
      <a:accent5>
        <a:srgbClr val="E3CAB8"/>
      </a:accent5>
      <a:accent6>
        <a:srgbClr val="BA2D2D"/>
      </a:accent6>
      <a:hlink>
        <a:srgbClr val="9A7F32"/>
      </a:hlink>
      <a:folHlink>
        <a:srgbClr val="ECA07A"/>
      </a:folHlink>
    </a:clrScheme>
    <a:fontScheme name="Notebook.pot">
      <a:majorFont>
        <a:latin typeface="Times New Roman"/>
        <a:ea typeface="ＭＳ Ｐゴシック"/>
        <a:cs typeface=""/>
      </a:majorFont>
      <a:minorFont>
        <a:latin typeface="Times New Roman"/>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Notebook.pot 1">
        <a:dk1>
          <a:srgbClr val="402000"/>
        </a:dk1>
        <a:lt1>
          <a:srgbClr val="FBFAE2"/>
        </a:lt1>
        <a:dk2>
          <a:srgbClr val="996633"/>
        </a:dk2>
        <a:lt2>
          <a:srgbClr val="A08366"/>
        </a:lt2>
        <a:accent1>
          <a:srgbClr val="CE9964"/>
        </a:accent1>
        <a:accent2>
          <a:srgbClr val="CD3333"/>
        </a:accent2>
        <a:accent3>
          <a:srgbClr val="FDFCEE"/>
        </a:accent3>
        <a:accent4>
          <a:srgbClr val="351A00"/>
        </a:accent4>
        <a:accent5>
          <a:srgbClr val="E3CAB8"/>
        </a:accent5>
        <a:accent6>
          <a:srgbClr val="BA2D2D"/>
        </a:accent6>
        <a:hlink>
          <a:srgbClr val="9A7F32"/>
        </a:hlink>
        <a:folHlink>
          <a:srgbClr val="ECA07A"/>
        </a:folHlink>
      </a:clrScheme>
      <a:clrMap bg1="lt1" tx1="dk1" bg2="lt2" tx2="dk2" accent1="accent1" accent2="accent2" accent3="accent3" accent4="accent4" accent5="accent5" accent6="accent6" hlink="hlink" folHlink="folHlink"/>
    </a:extraClrScheme>
    <a:extraClrScheme>
      <a:clrScheme name="Notebook.pot 2">
        <a:dk1>
          <a:srgbClr val="402000"/>
        </a:dk1>
        <a:lt1>
          <a:srgbClr val="FFFFFF"/>
        </a:lt1>
        <a:dk2>
          <a:srgbClr val="996633"/>
        </a:dk2>
        <a:lt2>
          <a:srgbClr val="A08366"/>
        </a:lt2>
        <a:accent1>
          <a:srgbClr val="CE9964"/>
        </a:accent1>
        <a:accent2>
          <a:srgbClr val="CD3333"/>
        </a:accent2>
        <a:accent3>
          <a:srgbClr val="FFFFFF"/>
        </a:accent3>
        <a:accent4>
          <a:srgbClr val="351A00"/>
        </a:accent4>
        <a:accent5>
          <a:srgbClr val="E3CAB8"/>
        </a:accent5>
        <a:accent6>
          <a:srgbClr val="BA2D2D"/>
        </a:accent6>
        <a:hlink>
          <a:srgbClr val="9A7F32"/>
        </a:hlink>
        <a:folHlink>
          <a:srgbClr val="ECA07A"/>
        </a:folHlink>
      </a:clrScheme>
      <a:clrMap bg1="lt1" tx1="dk1" bg2="lt2" tx2="dk2" accent1="accent1" accent2="accent2" accent3="accent3" accent4="accent4" accent5="accent5" accent6="accent6" hlink="hlink" folHlink="folHlink"/>
    </a:extraClrScheme>
    <a:extraClrScheme>
      <a:clrScheme name="Notebook.po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otebook.pot 4">
        <a:dk1>
          <a:srgbClr val="1C1C1C"/>
        </a:dk1>
        <a:lt1>
          <a:srgbClr val="FFFFFF"/>
        </a:lt1>
        <a:dk2>
          <a:srgbClr val="000066"/>
        </a:dk2>
        <a:lt2>
          <a:srgbClr val="666699"/>
        </a:lt2>
        <a:accent1>
          <a:srgbClr val="FF5050"/>
        </a:accent1>
        <a:accent2>
          <a:srgbClr val="009999"/>
        </a:accent2>
        <a:accent3>
          <a:srgbClr val="FFFFFF"/>
        </a:accent3>
        <a:accent4>
          <a:srgbClr val="161616"/>
        </a:accent4>
        <a:accent5>
          <a:srgbClr val="FFB3B3"/>
        </a:accent5>
        <a:accent6>
          <a:srgbClr val="008A8A"/>
        </a:accent6>
        <a:hlink>
          <a:srgbClr val="3366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1383</Words>
  <Application>Microsoft Macintosh PowerPoint</Application>
  <PresentationFormat>On-screen Show (4:3)</PresentationFormat>
  <Paragraphs>280</Paragraphs>
  <Slides>68</Slides>
  <Notes>1</Notes>
  <HiddenSlides>7</HiddenSlides>
  <MMClips>0</MMClips>
  <ScaleCrop>false</ScaleCrop>
  <HeadingPairs>
    <vt:vector size="8" baseType="variant">
      <vt:variant>
        <vt:lpstr>Fonts Used</vt:lpstr>
      </vt:variant>
      <vt:variant>
        <vt:i4>7</vt:i4>
      </vt:variant>
      <vt:variant>
        <vt:lpstr>Theme</vt:lpstr>
      </vt:variant>
      <vt:variant>
        <vt:i4>4</vt:i4>
      </vt:variant>
      <vt:variant>
        <vt:lpstr>Embedded OLE Servers</vt:lpstr>
      </vt:variant>
      <vt:variant>
        <vt:i4>3</vt:i4>
      </vt:variant>
      <vt:variant>
        <vt:lpstr>Slide Titles</vt:lpstr>
      </vt:variant>
      <vt:variant>
        <vt:i4>68</vt:i4>
      </vt:variant>
    </vt:vector>
  </HeadingPairs>
  <TitlesOfParts>
    <vt:vector size="82" baseType="lpstr">
      <vt:lpstr>Arial</vt:lpstr>
      <vt:lpstr>Calibri</vt:lpstr>
      <vt:lpstr>Comic Sans MS</vt:lpstr>
      <vt:lpstr>Georgia</vt:lpstr>
      <vt:lpstr>Monotype Sorts</vt:lpstr>
      <vt:lpstr>Symbol</vt:lpstr>
      <vt:lpstr>Times New Roman</vt:lpstr>
      <vt:lpstr>Office Theme</vt:lpstr>
      <vt:lpstr>1_Office Theme</vt:lpstr>
      <vt:lpstr>Notebook</vt:lpstr>
      <vt:lpstr>2_Office Theme</vt:lpstr>
      <vt:lpstr>Equation</vt:lpstr>
      <vt:lpstr>Document</vt:lpstr>
      <vt:lpstr>Formel</vt:lpstr>
      <vt:lpstr>PowerPoint Presentation</vt:lpstr>
      <vt:lpstr>PowerPoint Presentation</vt:lpstr>
      <vt:lpstr>PowerPoint Presentation</vt:lpstr>
      <vt:lpstr>PowerPoint Presentation</vt:lpstr>
      <vt:lpstr>PowerPoint Presentation</vt:lpstr>
      <vt:lpstr>How to obtain normalized Yn,l,m(r,q,f)?</vt:lpstr>
      <vt:lpstr>Complete Wavefunction of H-Atom</vt:lpstr>
      <vt:lpstr>PowerPoint Presentation</vt:lpstr>
      <vt:lpstr>PowerPoint Presentation</vt:lpstr>
      <vt:lpstr>PowerPoint Presentation</vt:lpstr>
      <vt:lpstr>So, what is an orbital?</vt:lpstr>
      <vt:lpstr>PowerPoint Presentation</vt:lpstr>
      <vt:lpstr>PowerPoint Presentation</vt:lpstr>
      <vt:lpstr>PowerPoint Presentation</vt:lpstr>
      <vt:lpstr>Surface plot of Y and Y2 for S</vt:lpstr>
      <vt:lpstr>PowerPoint Presentation</vt:lpstr>
      <vt:lpstr>PowerPoint Presentation</vt:lpstr>
      <vt:lpstr>PowerPoint Presentation</vt:lpstr>
      <vt:lpstr>Radial Distribution Functions: 4r2Rnl2(r)</vt:lpstr>
      <vt:lpstr>PowerPoint Presentation</vt:lpstr>
      <vt:lpstr>PowerPoint Presentation</vt:lpstr>
      <vt:lpstr>PowerPoint Presentation</vt:lpstr>
      <vt:lpstr>PowerPoint Presentation</vt:lpstr>
      <vt:lpstr>PowerPoint Presentation</vt:lpstr>
      <vt:lpstr>Misinterpretation of Orbital pictures</vt:lpstr>
      <vt:lpstr>(Angular x Radial) Electron Densities</vt:lpstr>
      <vt:lpstr>PowerPoint Presentation</vt:lpstr>
      <vt:lpstr>PowerPoint Presentation</vt:lpstr>
      <vt:lpstr>PowerPoint Presentation</vt:lpstr>
      <vt:lpstr>PowerPoint Presentation</vt:lpstr>
      <vt:lpstr>PowerPoint Presentation</vt:lpstr>
      <vt:lpstr>PowerPoint Presentation</vt:lpstr>
      <vt:lpstr>Contours of constant probability density  Distribution of electron density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is only a nickname </vt:lpstr>
      <vt:lpstr>PowerPoint Presentation</vt:lpstr>
      <vt:lpstr>PowerPoint Presentation</vt:lpstr>
      <vt:lpstr>PowerPoint Presentation</vt:lpstr>
      <vt:lpstr>PowerPoint Presentation</vt:lpstr>
      <vt:lpstr>PowerPoint Presentation</vt:lpstr>
    </vt:vector>
  </TitlesOfParts>
  <Company>IITB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Prof. A.Chowdhury</dc:creator>
  <cp:lastModifiedBy>Shobhna Kapoor</cp:lastModifiedBy>
  <cp:revision>168</cp:revision>
  <cp:lastPrinted>2015-09-28T03:12:37Z</cp:lastPrinted>
  <dcterms:created xsi:type="dcterms:W3CDTF">2013-08-13T05:19:04Z</dcterms:created>
  <dcterms:modified xsi:type="dcterms:W3CDTF">2023-01-05T04:23:57Z</dcterms:modified>
</cp:coreProperties>
</file>